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797979"/>
        </a:solidFill>
        <a:effectLst/>
        <a:uFillTx/>
        <a:latin typeface="Avenir Book"/>
        <a:ea typeface="Avenir Book"/>
        <a:cs typeface="Avenir Book"/>
        <a:sym typeface="Avenir Book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797979"/>
        </a:solidFill>
        <a:effectLst/>
        <a:uFillTx/>
        <a:latin typeface="Avenir Book"/>
        <a:ea typeface="Avenir Book"/>
        <a:cs typeface="Avenir Book"/>
        <a:sym typeface="Avenir Book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797979"/>
        </a:solidFill>
        <a:effectLst/>
        <a:uFillTx/>
        <a:latin typeface="Avenir Book"/>
        <a:ea typeface="Avenir Book"/>
        <a:cs typeface="Avenir Book"/>
        <a:sym typeface="Avenir Book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797979"/>
        </a:solidFill>
        <a:effectLst/>
        <a:uFillTx/>
        <a:latin typeface="Avenir Book"/>
        <a:ea typeface="Avenir Book"/>
        <a:cs typeface="Avenir Book"/>
        <a:sym typeface="Avenir Book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797979"/>
        </a:solidFill>
        <a:effectLst/>
        <a:uFillTx/>
        <a:latin typeface="Avenir Book"/>
        <a:ea typeface="Avenir Book"/>
        <a:cs typeface="Avenir Book"/>
        <a:sym typeface="Avenir Book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797979"/>
        </a:solidFill>
        <a:effectLst/>
        <a:uFillTx/>
        <a:latin typeface="Avenir Book"/>
        <a:ea typeface="Avenir Book"/>
        <a:cs typeface="Avenir Book"/>
        <a:sym typeface="Avenir Book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797979"/>
        </a:solidFill>
        <a:effectLst/>
        <a:uFillTx/>
        <a:latin typeface="Avenir Book"/>
        <a:ea typeface="Avenir Book"/>
        <a:cs typeface="Avenir Book"/>
        <a:sym typeface="Avenir Book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797979"/>
        </a:solidFill>
        <a:effectLst/>
        <a:uFillTx/>
        <a:latin typeface="Avenir Book"/>
        <a:ea typeface="Avenir Book"/>
        <a:cs typeface="Avenir Book"/>
        <a:sym typeface="Avenir Book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797979"/>
        </a:solidFill>
        <a:effectLst/>
        <a:uFillTx/>
        <a:latin typeface="Avenir Book"/>
        <a:ea typeface="Avenir Book"/>
        <a:cs typeface="Avenir Book"/>
        <a:sym typeface="Avenir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" name="Shape 8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…"/>
          <p:cNvSpPr txBox="1"/>
          <p:nvPr>
            <p:ph type="body" sz="quarter" idx="21"/>
          </p:nvPr>
        </p:nvSpPr>
        <p:spPr>
          <a:xfrm>
            <a:off x="7741101" y="7397750"/>
            <a:ext cx="3975101" cy="1968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spcBef>
                <a:spcPts val="0"/>
              </a:spcBef>
              <a:buSzTx/>
              <a:buFontTx/>
              <a:buNone/>
              <a:defRPr sz="3600"/>
            </a:pPr>
            <a:r>
              <a:t>Te</a:t>
            </a:r>
          </a:p>
          <a:p>
            <a:pPr marL="0" indent="0" algn="r">
              <a:spcBef>
                <a:spcPts val="0"/>
              </a:spcBef>
              <a:buSzTx/>
              <a:buFontTx/>
              <a:buNone/>
              <a:defRPr sz="3600"/>
            </a:pPr>
          </a:p>
          <a:p>
            <a:pPr marL="0" indent="0" algn="r">
              <a:spcBef>
                <a:spcPts val="0"/>
              </a:spcBef>
              <a:buSzTx/>
              <a:buFontTx/>
              <a:buNone/>
              <a:defRPr sz="3600"/>
            </a:pPr>
            <a:r>
              <a:t>xt</a:t>
            </a: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venir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60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360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buFontTx/>
              <a:buChar char="•"/>
              <a:defRPr sz="4200"/>
            </a:lvl1pPr>
            <a:lvl2pPr marL="1333500" indent="-571500">
              <a:spcBef>
                <a:spcPts val="4800"/>
              </a:spcBef>
              <a:buSzPct val="171000"/>
              <a:buChar char="•"/>
              <a:defRPr>
                <a:latin typeface="Avenir Book"/>
                <a:ea typeface="Avenir Book"/>
                <a:cs typeface="Avenir Book"/>
                <a:sym typeface="Avenir Book"/>
              </a:defRPr>
            </a:lvl2pPr>
            <a:lvl3pPr marL="1778000" indent="-571500">
              <a:spcBef>
                <a:spcPts val="4800"/>
              </a:spcBef>
              <a:buSzPct val="171000"/>
              <a:buFontTx/>
              <a:buChar char="•"/>
            </a:lvl3pPr>
            <a:lvl4pPr marL="2222500" indent="-571500">
              <a:spcBef>
                <a:spcPts val="4800"/>
              </a:spcBef>
              <a:buSzPct val="171000"/>
              <a:buFontTx/>
              <a:buChar char="•"/>
            </a:lvl4pPr>
            <a:lvl5pPr marL="2667000" indent="-571500">
              <a:spcBef>
                <a:spcPts val="4800"/>
              </a:spcBef>
              <a:buSzPct val="171000"/>
              <a:buFontTx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n-lt"/>
                <a:ea typeface="+mn-ea"/>
                <a:cs typeface="+mn-cs"/>
                <a:sym typeface="Avenir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+mn-lt"/>
                <a:ea typeface="+mn-ea"/>
                <a:cs typeface="+mn-cs"/>
                <a:sym typeface="Avenir Blac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enter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anchor="ctr"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idx="21"/>
          </p:nvPr>
        </p:nvSpPr>
        <p:spPr>
          <a:xfrm>
            <a:off x="1193800" y="1638300"/>
            <a:ext cx="10464813" cy="649184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193800" y="7518400"/>
            <a:ext cx="10464800" cy="217170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21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3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70000" y="254000"/>
            <a:ext cx="10464800" cy="186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70000" y="2133600"/>
            <a:ext cx="104648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2pPr marL="736600" indent="-279400">
              <a:buFontTx/>
              <a:buChar char="-"/>
              <a:defRPr sz="4200">
                <a:latin typeface="Avenir Book Oblique"/>
                <a:ea typeface="Avenir Book Oblique"/>
                <a:cs typeface="Avenir Book Oblique"/>
                <a:sym typeface="Avenir Book Oblique"/>
              </a:defRPr>
            </a:lvl2pPr>
            <a:lvl3pPr marL="914400" indent="-457200">
              <a:defRPr sz="4200"/>
            </a:lvl3pPr>
            <a:lvl4pPr marL="914400" indent="-457200">
              <a:defRPr sz="4200"/>
            </a:lvl4pPr>
            <a:lvl5pPr marL="914400" indent="-457200"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797979"/>
          </a:solidFill>
          <a:uFillTx/>
          <a:latin typeface="+mj-lt"/>
          <a:ea typeface="+mj-ea"/>
          <a:cs typeface="+mj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797979"/>
          </a:solidFill>
          <a:uFillTx/>
          <a:latin typeface="+mj-lt"/>
          <a:ea typeface="+mj-ea"/>
          <a:cs typeface="+mj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797979"/>
          </a:solidFill>
          <a:uFillTx/>
          <a:latin typeface="+mj-lt"/>
          <a:ea typeface="+mj-ea"/>
          <a:cs typeface="+mj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797979"/>
          </a:solidFill>
          <a:uFillTx/>
          <a:latin typeface="+mj-lt"/>
          <a:ea typeface="+mj-ea"/>
          <a:cs typeface="+mj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797979"/>
          </a:solidFill>
          <a:uFillTx/>
          <a:latin typeface="+mj-lt"/>
          <a:ea typeface="+mj-ea"/>
          <a:cs typeface="+mj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797979"/>
          </a:solidFill>
          <a:uFillTx/>
          <a:latin typeface="+mj-lt"/>
          <a:ea typeface="+mj-ea"/>
          <a:cs typeface="+mj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797979"/>
          </a:solidFill>
          <a:uFillTx/>
          <a:latin typeface="+mj-lt"/>
          <a:ea typeface="+mj-ea"/>
          <a:cs typeface="+mj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797979"/>
          </a:solidFill>
          <a:uFillTx/>
          <a:latin typeface="+mj-lt"/>
          <a:ea typeface="+mj-ea"/>
          <a:cs typeface="+mj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797979"/>
          </a:solidFill>
          <a:uFillTx/>
          <a:latin typeface="+mj-lt"/>
          <a:ea typeface="+mj-ea"/>
          <a:cs typeface="+mj-cs"/>
          <a:sym typeface="Avenir Light"/>
        </a:defRPr>
      </a:lvl9pPr>
    </p:titleStyle>
    <p:bodyStyle>
      <a:lvl1pPr marL="457200" marR="0" indent="-4572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 typeface="Lucida Grande"/>
        <a:buChar char="‣"/>
        <a:tabLst/>
        <a:defRPr b="0" baseline="0" cap="none" i="0" spc="0" strike="noStrike" sz="4800" u="none">
          <a:solidFill>
            <a:srgbClr val="797979"/>
          </a:solidFill>
          <a:uFillTx/>
          <a:latin typeface="Avenir Book"/>
          <a:ea typeface="Avenir Book"/>
          <a:cs typeface="Avenir Book"/>
          <a:sym typeface="Avenir Book"/>
        </a:defRPr>
      </a:lvl1pPr>
      <a:lvl2pPr marL="776514" marR="0" indent="-319314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 typeface="Lucida Grande"/>
        <a:buChar char="‣"/>
        <a:tabLst/>
        <a:defRPr b="0" baseline="0" cap="none" i="0" spc="0" strike="noStrike" sz="4800" u="none">
          <a:solidFill>
            <a:srgbClr val="797979"/>
          </a:solidFill>
          <a:uFillTx/>
          <a:latin typeface="Avenir Book"/>
          <a:ea typeface="Avenir Book"/>
          <a:cs typeface="Avenir Book"/>
          <a:sym typeface="Avenir Book"/>
        </a:defRPr>
      </a:lvl2pPr>
      <a:lvl3pPr marL="979714" marR="0" indent="-522514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25000"/>
        <a:buFont typeface="Lucida Grande"/>
        <a:buChar char="‣"/>
        <a:tabLst/>
        <a:defRPr b="0" baseline="0" cap="none" i="0" spc="0" strike="noStrike" sz="4800" u="none">
          <a:solidFill>
            <a:srgbClr val="797979"/>
          </a:solidFill>
          <a:uFillTx/>
          <a:latin typeface="Avenir Book"/>
          <a:ea typeface="Avenir Book"/>
          <a:cs typeface="Avenir Book"/>
          <a:sym typeface="Avenir Book"/>
        </a:defRPr>
      </a:lvl3pPr>
      <a:lvl4pPr marL="979714" marR="0" indent="-522514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25000"/>
        <a:buFont typeface="Lucida Grande"/>
        <a:buChar char="‣"/>
        <a:tabLst/>
        <a:defRPr b="0" baseline="0" cap="none" i="0" spc="0" strike="noStrike" sz="4800" u="none">
          <a:solidFill>
            <a:srgbClr val="797979"/>
          </a:solidFill>
          <a:uFillTx/>
          <a:latin typeface="Avenir Book"/>
          <a:ea typeface="Avenir Book"/>
          <a:cs typeface="Avenir Book"/>
          <a:sym typeface="Avenir Book"/>
        </a:defRPr>
      </a:lvl4pPr>
      <a:lvl5pPr marL="979714" marR="0" indent="-522514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25000"/>
        <a:buFont typeface="Lucida Grande"/>
        <a:buChar char="‣"/>
        <a:tabLst/>
        <a:defRPr b="0" baseline="0" cap="none" i="0" spc="0" strike="noStrike" sz="4800" u="none">
          <a:solidFill>
            <a:srgbClr val="797979"/>
          </a:solidFill>
          <a:uFillTx/>
          <a:latin typeface="Avenir Book"/>
          <a:ea typeface="Avenir Book"/>
          <a:cs typeface="Avenir Book"/>
          <a:sym typeface="Avenir Book"/>
        </a:defRPr>
      </a:lvl5pPr>
      <a:lvl6pPr marL="979714" marR="0" indent="-522514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25000"/>
        <a:buFont typeface="Lucida Grande"/>
        <a:buChar char="‣"/>
        <a:tabLst/>
        <a:defRPr b="0" baseline="0" cap="none" i="0" spc="0" strike="noStrike" sz="4800" u="none">
          <a:solidFill>
            <a:srgbClr val="797979"/>
          </a:solidFill>
          <a:uFillTx/>
          <a:latin typeface="Avenir Book"/>
          <a:ea typeface="Avenir Book"/>
          <a:cs typeface="Avenir Book"/>
          <a:sym typeface="Avenir Book"/>
        </a:defRPr>
      </a:lvl6pPr>
      <a:lvl7pPr marL="979714" marR="0" indent="-522514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25000"/>
        <a:buFont typeface="Lucida Grande"/>
        <a:buChar char="‣"/>
        <a:tabLst/>
        <a:defRPr b="0" baseline="0" cap="none" i="0" spc="0" strike="noStrike" sz="4800" u="none">
          <a:solidFill>
            <a:srgbClr val="797979"/>
          </a:solidFill>
          <a:uFillTx/>
          <a:latin typeface="Avenir Book"/>
          <a:ea typeface="Avenir Book"/>
          <a:cs typeface="Avenir Book"/>
          <a:sym typeface="Avenir Book"/>
        </a:defRPr>
      </a:lvl7pPr>
      <a:lvl8pPr marL="979714" marR="0" indent="-522514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25000"/>
        <a:buFont typeface="Lucida Grande"/>
        <a:buChar char="‣"/>
        <a:tabLst/>
        <a:defRPr b="0" baseline="0" cap="none" i="0" spc="0" strike="noStrike" sz="4800" u="none">
          <a:solidFill>
            <a:srgbClr val="797979"/>
          </a:solidFill>
          <a:uFillTx/>
          <a:latin typeface="Avenir Book"/>
          <a:ea typeface="Avenir Book"/>
          <a:cs typeface="Avenir Book"/>
          <a:sym typeface="Avenir Book"/>
        </a:defRPr>
      </a:lvl8pPr>
      <a:lvl9pPr marL="979714" marR="0" indent="-522514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25000"/>
        <a:buFont typeface="Lucida Grande"/>
        <a:buChar char="‣"/>
        <a:tabLst/>
        <a:defRPr b="0" baseline="0" cap="none" i="0" spc="0" strike="noStrike" sz="4800" u="none">
          <a:solidFill>
            <a:srgbClr val="797979"/>
          </a:solidFill>
          <a:uFillTx/>
          <a:latin typeface="Avenir Book"/>
          <a:ea typeface="Avenir Book"/>
          <a:cs typeface="Avenir Book"/>
          <a:sym typeface="Avenir Book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Relationship Id="rId5" Type="http://schemas.openxmlformats.org/officeDocument/2006/relationships/image" Target="../media/image2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4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hyperlink" Target="mailto:bjonsson@princeton.edu" TargetMode="Externa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bjonsson@princeton.edu" TargetMode="Externa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lobal Ocean Connectivity…"/>
          <p:cNvSpPr txBox="1"/>
          <p:nvPr>
            <p:ph type="ctrTitle"/>
          </p:nvPr>
        </p:nvSpPr>
        <p:spPr>
          <a:xfrm>
            <a:off x="-80732" y="980942"/>
            <a:ext cx="13004801" cy="6504782"/>
          </a:xfrm>
          <a:prstGeom prst="rect">
            <a:avLst/>
          </a:prstGeom>
        </p:spPr>
        <p:txBody>
          <a:bodyPr anchor="ctr"/>
          <a:lstStyle/>
          <a:p>
            <a:pPr>
              <a:defRPr sz="5300"/>
            </a:pPr>
            <a:r>
              <a:t>Global Ocean Connectivity</a:t>
            </a:r>
          </a:p>
          <a:p>
            <a:pPr>
              <a:defRPr sz="5300"/>
            </a:pPr>
            <a:r>
              <a:t>and Refuge Regions:</a:t>
            </a:r>
          </a:p>
          <a:p>
            <a:pPr>
              <a:defRPr sz="44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How fast can phytoplankton </a:t>
            </a:r>
            <a:br/>
            <a:r>
              <a:t>communities recover from heat waves?</a:t>
            </a:r>
          </a:p>
        </p:txBody>
      </p:sp>
      <p:sp>
        <p:nvSpPr>
          <p:cNvPr id="91" name="Bror Jönsson"/>
          <p:cNvSpPr txBox="1"/>
          <p:nvPr/>
        </p:nvSpPr>
        <p:spPr>
          <a:xfrm>
            <a:off x="3158055" y="8310082"/>
            <a:ext cx="9250135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821531">
              <a:defRPr sz="41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Bror Jönsson</a:t>
            </a:r>
          </a:p>
        </p:txBody>
      </p:sp>
      <p:pic>
        <p:nvPicPr>
          <p:cNvPr id="92" name="ESA_logo_2020_Deep.pdf" descr="ESA_logo_2020_Dee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0222" y="8437826"/>
            <a:ext cx="1663496" cy="598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0521" y="8315305"/>
            <a:ext cx="2703758" cy="84363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Rectangle"/>
          <p:cNvSpPr/>
          <p:nvPr/>
        </p:nvSpPr>
        <p:spPr>
          <a:xfrm>
            <a:off x="4987268" y="8043815"/>
            <a:ext cx="3030264" cy="1386610"/>
          </a:xfrm>
          <a:prstGeom prst="rect">
            <a:avLst/>
          </a:prstGeom>
          <a:solidFill>
            <a:srgbClr val="FFFFFF">
              <a:alpha val="3689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95" name="CenterStackedBlueDigital_RGB.png" descr="CenterStackedBlueDigital_RG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705" y="8315305"/>
            <a:ext cx="867252" cy="843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0823" y="8375960"/>
            <a:ext cx="901532" cy="722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urface ocean connectiv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Surface ocean connectivity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ow fast can genetic info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fast can genetic info </a:t>
            </a:r>
          </a:p>
          <a:p>
            <a:pPr/>
            <a:r>
              <a:t>move </a:t>
            </a:r>
          </a:p>
          <a:p>
            <a:pPr/>
            <a:r>
              <a:t>from point A to point B?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857970"/>
            <a:ext cx="12700000" cy="603766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ECCO2 1/4° global state estimate"/>
          <p:cNvSpPr txBox="1"/>
          <p:nvPr/>
        </p:nvSpPr>
        <p:spPr>
          <a:xfrm>
            <a:off x="5467054" y="7649847"/>
            <a:ext cx="718032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ECCO2 1/4° global state estimate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heckerboard.png" descr="checkerboar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894702"/>
            <a:ext cx="12700000" cy="596419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2° x 2° patches for connectivity"/>
          <p:cNvSpPr txBox="1"/>
          <p:nvPr/>
        </p:nvSpPr>
        <p:spPr>
          <a:xfrm>
            <a:off x="6285315" y="7641380"/>
            <a:ext cx="643280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2° x 2° patches for connectivity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Minimum Connectivity Time"/>
          <p:cNvSpPr txBox="1"/>
          <p:nvPr/>
        </p:nvSpPr>
        <p:spPr>
          <a:xfrm>
            <a:off x="1360373" y="4273550"/>
            <a:ext cx="1028405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Minimum Connectivity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onereg_08_08_000800.png" descr="onereg_08_08_000800.png"/>
          <p:cNvPicPr>
            <a:picLocks noChangeAspect="1"/>
          </p:cNvPicPr>
          <p:nvPr/>
        </p:nvPicPr>
        <p:blipFill>
          <a:blip r:embed="rId2">
            <a:extLst/>
          </a:blip>
          <a:srcRect l="12268" t="7173" r="9722" b="8360"/>
          <a:stretch>
            <a:fillRect/>
          </a:stretch>
        </p:blipFill>
        <p:spPr>
          <a:xfrm>
            <a:off x="845972" y="1916418"/>
            <a:ext cx="5421313" cy="5869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7" fill="norm" stroke="1" extrusionOk="0">
                <a:moveTo>
                  <a:pt x="0" y="0"/>
                </a:moveTo>
                <a:lnTo>
                  <a:pt x="0" y="8930"/>
                </a:lnTo>
                <a:lnTo>
                  <a:pt x="21537" y="8988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65" y="9973"/>
                </a:moveTo>
                <a:lnTo>
                  <a:pt x="0" y="18961"/>
                </a:lnTo>
                <a:lnTo>
                  <a:pt x="21537" y="18961"/>
                </a:lnTo>
                <a:lnTo>
                  <a:pt x="21600" y="10032"/>
                </a:lnTo>
                <a:lnTo>
                  <a:pt x="65" y="9973"/>
                </a:lnTo>
                <a:close/>
                <a:moveTo>
                  <a:pt x="2116" y="19540"/>
                </a:moveTo>
                <a:lnTo>
                  <a:pt x="2116" y="20294"/>
                </a:lnTo>
                <a:lnTo>
                  <a:pt x="18779" y="20294"/>
                </a:lnTo>
                <a:lnTo>
                  <a:pt x="18779" y="19540"/>
                </a:lnTo>
                <a:lnTo>
                  <a:pt x="2116" y="19540"/>
                </a:lnTo>
                <a:close/>
                <a:moveTo>
                  <a:pt x="18382" y="20301"/>
                </a:moveTo>
                <a:cubicBezTo>
                  <a:pt x="18350" y="20304"/>
                  <a:pt x="18311" y="20320"/>
                  <a:pt x="18267" y="20353"/>
                </a:cubicBezTo>
                <a:cubicBezTo>
                  <a:pt x="18245" y="20372"/>
                  <a:pt x="18203" y="20720"/>
                  <a:pt x="18203" y="20875"/>
                </a:cubicBezTo>
                <a:cubicBezTo>
                  <a:pt x="18700" y="21091"/>
                  <a:pt x="18354" y="20633"/>
                  <a:pt x="18806" y="20875"/>
                </a:cubicBezTo>
                <a:cubicBezTo>
                  <a:pt x="18836" y="20891"/>
                  <a:pt x="18871" y="20909"/>
                  <a:pt x="18909" y="20932"/>
                </a:cubicBezTo>
                <a:cubicBezTo>
                  <a:pt x="19296" y="19929"/>
                  <a:pt x="18677" y="21284"/>
                  <a:pt x="19228" y="21048"/>
                </a:cubicBezTo>
                <a:cubicBezTo>
                  <a:pt x="19537" y="19938"/>
                  <a:pt x="19131" y="21170"/>
                  <a:pt x="19612" y="20932"/>
                </a:cubicBezTo>
                <a:cubicBezTo>
                  <a:pt x="19472" y="20655"/>
                  <a:pt x="20193" y="20284"/>
                  <a:pt x="19293" y="20526"/>
                </a:cubicBezTo>
                <a:cubicBezTo>
                  <a:pt x="19263" y="21054"/>
                  <a:pt x="19007" y="20054"/>
                  <a:pt x="18653" y="20410"/>
                </a:cubicBezTo>
                <a:cubicBezTo>
                  <a:pt x="18557" y="20879"/>
                  <a:pt x="18607" y="20282"/>
                  <a:pt x="18382" y="20301"/>
                </a:cubicBezTo>
                <a:close/>
                <a:moveTo>
                  <a:pt x="6211" y="20331"/>
                </a:moveTo>
                <a:cubicBezTo>
                  <a:pt x="6007" y="20341"/>
                  <a:pt x="5712" y="20753"/>
                  <a:pt x="6281" y="20759"/>
                </a:cubicBezTo>
                <a:cubicBezTo>
                  <a:pt x="5066" y="21250"/>
                  <a:pt x="6474" y="20405"/>
                  <a:pt x="5704" y="20353"/>
                </a:cubicBezTo>
                <a:lnTo>
                  <a:pt x="5577" y="20410"/>
                </a:lnTo>
                <a:cubicBezTo>
                  <a:pt x="5408" y="20732"/>
                  <a:pt x="6267" y="20318"/>
                  <a:pt x="5640" y="20700"/>
                </a:cubicBezTo>
                <a:cubicBezTo>
                  <a:pt x="5199" y="21021"/>
                  <a:pt x="6406" y="21028"/>
                  <a:pt x="6453" y="20795"/>
                </a:cubicBezTo>
                <a:cubicBezTo>
                  <a:pt x="6479" y="20837"/>
                  <a:pt x="6505" y="20879"/>
                  <a:pt x="6539" y="20932"/>
                </a:cubicBezTo>
                <a:cubicBezTo>
                  <a:pt x="6263" y="20783"/>
                  <a:pt x="6434" y="21381"/>
                  <a:pt x="6667" y="20991"/>
                </a:cubicBezTo>
                <a:cubicBezTo>
                  <a:pt x="6967" y="20039"/>
                  <a:pt x="6597" y="21088"/>
                  <a:pt x="6986" y="20932"/>
                </a:cubicBezTo>
                <a:cubicBezTo>
                  <a:pt x="6446" y="20561"/>
                  <a:pt x="8243" y="20535"/>
                  <a:pt x="6795" y="20469"/>
                </a:cubicBezTo>
                <a:lnTo>
                  <a:pt x="6667" y="20526"/>
                </a:lnTo>
                <a:cubicBezTo>
                  <a:pt x="6683" y="20559"/>
                  <a:pt x="6693" y="20586"/>
                  <a:pt x="6700" y="20607"/>
                </a:cubicBezTo>
                <a:cubicBezTo>
                  <a:pt x="6759" y="20795"/>
                  <a:pt x="6461" y="20515"/>
                  <a:pt x="6349" y="20474"/>
                </a:cubicBezTo>
                <a:cubicBezTo>
                  <a:pt x="6333" y="20367"/>
                  <a:pt x="6277" y="20328"/>
                  <a:pt x="6211" y="20331"/>
                </a:cubicBezTo>
                <a:close/>
                <a:moveTo>
                  <a:pt x="17946" y="20341"/>
                </a:moveTo>
                <a:cubicBezTo>
                  <a:pt x="17927" y="20342"/>
                  <a:pt x="17906" y="20346"/>
                  <a:pt x="17882" y="20353"/>
                </a:cubicBezTo>
                <a:cubicBezTo>
                  <a:pt x="17850" y="20367"/>
                  <a:pt x="17795" y="20436"/>
                  <a:pt x="17769" y="20486"/>
                </a:cubicBezTo>
                <a:cubicBezTo>
                  <a:pt x="17760" y="20502"/>
                  <a:pt x="17754" y="20516"/>
                  <a:pt x="17754" y="20526"/>
                </a:cubicBezTo>
                <a:cubicBezTo>
                  <a:pt x="18234" y="20539"/>
                  <a:pt x="17692" y="20876"/>
                  <a:pt x="17731" y="20969"/>
                </a:cubicBezTo>
                <a:cubicBezTo>
                  <a:pt x="17732" y="20973"/>
                  <a:pt x="17735" y="20976"/>
                  <a:pt x="17739" y="20979"/>
                </a:cubicBezTo>
                <a:cubicBezTo>
                  <a:pt x="17771" y="21004"/>
                  <a:pt x="17881" y="20996"/>
                  <a:pt x="18139" y="20932"/>
                </a:cubicBezTo>
                <a:cubicBezTo>
                  <a:pt x="17966" y="20890"/>
                  <a:pt x="18226" y="20329"/>
                  <a:pt x="17946" y="20341"/>
                </a:cubicBezTo>
                <a:close/>
                <a:moveTo>
                  <a:pt x="1836" y="20345"/>
                </a:moveTo>
                <a:cubicBezTo>
                  <a:pt x="1822" y="20346"/>
                  <a:pt x="1808" y="20348"/>
                  <a:pt x="1795" y="20353"/>
                </a:cubicBezTo>
                <a:cubicBezTo>
                  <a:pt x="1558" y="20518"/>
                  <a:pt x="1514" y="21080"/>
                  <a:pt x="1988" y="20932"/>
                </a:cubicBezTo>
                <a:cubicBezTo>
                  <a:pt x="2303" y="20370"/>
                  <a:pt x="1877" y="21255"/>
                  <a:pt x="2307" y="21048"/>
                </a:cubicBezTo>
                <a:cubicBezTo>
                  <a:pt x="2616" y="19938"/>
                  <a:pt x="2210" y="21170"/>
                  <a:pt x="2691" y="20932"/>
                </a:cubicBezTo>
                <a:cubicBezTo>
                  <a:pt x="2551" y="20655"/>
                  <a:pt x="3272" y="20284"/>
                  <a:pt x="2372" y="20526"/>
                </a:cubicBezTo>
                <a:cubicBezTo>
                  <a:pt x="2309" y="20788"/>
                  <a:pt x="2046" y="20345"/>
                  <a:pt x="1836" y="20345"/>
                </a:cubicBezTo>
                <a:close/>
                <a:moveTo>
                  <a:pt x="10297" y="20345"/>
                </a:moveTo>
                <a:cubicBezTo>
                  <a:pt x="10283" y="20346"/>
                  <a:pt x="10269" y="20348"/>
                  <a:pt x="10256" y="20353"/>
                </a:cubicBezTo>
                <a:cubicBezTo>
                  <a:pt x="10072" y="20426"/>
                  <a:pt x="10257" y="20831"/>
                  <a:pt x="9935" y="20584"/>
                </a:cubicBezTo>
                <a:cubicBezTo>
                  <a:pt x="10536" y="20337"/>
                  <a:pt x="9300" y="20249"/>
                  <a:pt x="9742" y="20700"/>
                </a:cubicBezTo>
                <a:cubicBezTo>
                  <a:pt x="10249" y="20833"/>
                  <a:pt x="9667" y="20648"/>
                  <a:pt x="9669" y="20880"/>
                </a:cubicBezTo>
                <a:cubicBezTo>
                  <a:pt x="9670" y="20896"/>
                  <a:pt x="9673" y="20913"/>
                  <a:pt x="9679" y="20932"/>
                </a:cubicBezTo>
                <a:cubicBezTo>
                  <a:pt x="9950" y="20652"/>
                  <a:pt x="10550" y="21236"/>
                  <a:pt x="10575" y="20700"/>
                </a:cubicBezTo>
                <a:cubicBezTo>
                  <a:pt x="11085" y="20853"/>
                  <a:pt x="10082" y="21054"/>
                  <a:pt x="10768" y="21048"/>
                </a:cubicBezTo>
                <a:cubicBezTo>
                  <a:pt x="11032" y="20091"/>
                  <a:pt x="10722" y="21170"/>
                  <a:pt x="11153" y="20932"/>
                </a:cubicBezTo>
                <a:cubicBezTo>
                  <a:pt x="11012" y="20655"/>
                  <a:pt x="11732" y="20284"/>
                  <a:pt x="10832" y="20526"/>
                </a:cubicBezTo>
                <a:cubicBezTo>
                  <a:pt x="10768" y="20788"/>
                  <a:pt x="10507" y="20345"/>
                  <a:pt x="10297" y="20345"/>
                </a:cubicBezTo>
                <a:close/>
                <a:moveTo>
                  <a:pt x="14080" y="20353"/>
                </a:moveTo>
                <a:cubicBezTo>
                  <a:pt x="14021" y="20356"/>
                  <a:pt x="13942" y="20374"/>
                  <a:pt x="13844" y="20410"/>
                </a:cubicBezTo>
                <a:cubicBezTo>
                  <a:pt x="13844" y="20449"/>
                  <a:pt x="13973" y="20526"/>
                  <a:pt x="14037" y="20526"/>
                </a:cubicBezTo>
                <a:cubicBezTo>
                  <a:pt x="13542" y="21600"/>
                  <a:pt x="14649" y="20317"/>
                  <a:pt x="14080" y="20353"/>
                </a:cubicBezTo>
                <a:close/>
                <a:moveTo>
                  <a:pt x="14595" y="20360"/>
                </a:moveTo>
                <a:cubicBezTo>
                  <a:pt x="14544" y="20357"/>
                  <a:pt x="14451" y="20370"/>
                  <a:pt x="14293" y="20410"/>
                </a:cubicBezTo>
                <a:lnTo>
                  <a:pt x="14293" y="20700"/>
                </a:lnTo>
                <a:cubicBezTo>
                  <a:pt x="14311" y="20686"/>
                  <a:pt x="14328" y="20675"/>
                  <a:pt x="14344" y="20667"/>
                </a:cubicBezTo>
                <a:cubicBezTo>
                  <a:pt x="14574" y="20546"/>
                  <a:pt x="14538" y="21059"/>
                  <a:pt x="14293" y="20759"/>
                </a:cubicBezTo>
                <a:cubicBezTo>
                  <a:pt x="14218" y="21094"/>
                  <a:pt x="14239" y="21180"/>
                  <a:pt x="14304" y="21152"/>
                </a:cubicBezTo>
                <a:cubicBezTo>
                  <a:pt x="14311" y="21149"/>
                  <a:pt x="14320" y="21144"/>
                  <a:pt x="14328" y="21138"/>
                </a:cubicBezTo>
                <a:cubicBezTo>
                  <a:pt x="14509" y="21011"/>
                  <a:pt x="14918" y="20289"/>
                  <a:pt x="14805" y="20932"/>
                </a:cubicBezTo>
                <a:cubicBezTo>
                  <a:pt x="14471" y="20963"/>
                  <a:pt x="14668" y="21071"/>
                  <a:pt x="14839" y="21061"/>
                </a:cubicBezTo>
                <a:cubicBezTo>
                  <a:pt x="14856" y="21060"/>
                  <a:pt x="14873" y="21057"/>
                  <a:pt x="14889" y="21054"/>
                </a:cubicBezTo>
                <a:cubicBezTo>
                  <a:pt x="14969" y="21036"/>
                  <a:pt x="15029" y="20985"/>
                  <a:pt x="14998" y="20875"/>
                </a:cubicBezTo>
                <a:cubicBezTo>
                  <a:pt x="15187" y="20068"/>
                  <a:pt x="14878" y="21087"/>
                  <a:pt x="15254" y="20932"/>
                </a:cubicBezTo>
                <a:cubicBezTo>
                  <a:pt x="14928" y="20487"/>
                  <a:pt x="16195" y="20557"/>
                  <a:pt x="14933" y="20526"/>
                </a:cubicBezTo>
                <a:cubicBezTo>
                  <a:pt x="15070" y="20845"/>
                  <a:pt x="14565" y="20282"/>
                  <a:pt x="14677" y="20642"/>
                </a:cubicBezTo>
                <a:cubicBezTo>
                  <a:pt x="14643" y="20646"/>
                  <a:pt x="14616" y="20649"/>
                  <a:pt x="14593" y="20649"/>
                </a:cubicBezTo>
                <a:cubicBezTo>
                  <a:pt x="14571" y="20649"/>
                  <a:pt x="14553" y="20646"/>
                  <a:pt x="14540" y="20643"/>
                </a:cubicBezTo>
                <a:cubicBezTo>
                  <a:pt x="14396" y="20605"/>
                  <a:pt x="14781" y="20370"/>
                  <a:pt x="14595" y="20360"/>
                </a:cubicBezTo>
                <a:close/>
                <a:moveTo>
                  <a:pt x="6347" y="20606"/>
                </a:moveTo>
                <a:cubicBezTo>
                  <a:pt x="6351" y="20614"/>
                  <a:pt x="6353" y="20619"/>
                  <a:pt x="6358" y="20629"/>
                </a:cubicBezTo>
                <a:cubicBezTo>
                  <a:pt x="6364" y="20640"/>
                  <a:pt x="6374" y="20656"/>
                  <a:pt x="6380" y="20669"/>
                </a:cubicBezTo>
                <a:cubicBezTo>
                  <a:pt x="6369" y="20660"/>
                  <a:pt x="6359" y="20651"/>
                  <a:pt x="6346" y="20642"/>
                </a:cubicBezTo>
                <a:cubicBezTo>
                  <a:pt x="6348" y="20628"/>
                  <a:pt x="6346" y="20619"/>
                  <a:pt x="6347" y="206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" name="onereg_08_08_006900.png" descr="onereg_08_08_006900.png"/>
          <p:cNvPicPr>
            <a:picLocks noChangeAspect="1"/>
          </p:cNvPicPr>
          <p:nvPr/>
        </p:nvPicPr>
        <p:blipFill>
          <a:blip r:embed="rId3">
            <a:extLst/>
          </a:blip>
          <a:srcRect l="9677" t="5901" r="8176" b="5901"/>
          <a:stretch>
            <a:fillRect/>
          </a:stretch>
        </p:blipFill>
        <p:spPr>
          <a:xfrm>
            <a:off x="6443828" y="1808757"/>
            <a:ext cx="5715001" cy="6135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"/>
          <p:cNvSpPr/>
          <p:nvPr/>
        </p:nvSpPr>
        <p:spPr>
          <a:xfrm>
            <a:off x="4468911" y="2851464"/>
            <a:ext cx="1205244" cy="120524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85888D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37" name="B"/>
          <p:cNvSpPr/>
          <p:nvPr/>
        </p:nvSpPr>
        <p:spPr>
          <a:xfrm>
            <a:off x="4468911" y="5493064"/>
            <a:ext cx="1205244" cy="120524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85888D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138" name="C"/>
          <p:cNvSpPr/>
          <p:nvPr/>
        </p:nvSpPr>
        <p:spPr>
          <a:xfrm>
            <a:off x="7330644" y="5493064"/>
            <a:ext cx="1205244" cy="120524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85888D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139" name="Line"/>
          <p:cNvSpPr/>
          <p:nvPr/>
        </p:nvSpPr>
        <p:spPr>
          <a:xfrm>
            <a:off x="5887078" y="6095685"/>
            <a:ext cx="1230644" cy="1"/>
          </a:xfrm>
          <a:prstGeom prst="line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0" name="Line"/>
          <p:cNvSpPr/>
          <p:nvPr/>
        </p:nvSpPr>
        <p:spPr>
          <a:xfrm>
            <a:off x="5071533" y="4159564"/>
            <a:ext cx="1" cy="1230644"/>
          </a:xfrm>
          <a:prstGeom prst="line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1" name="1"/>
          <p:cNvSpPr txBox="1"/>
          <p:nvPr/>
        </p:nvSpPr>
        <p:spPr>
          <a:xfrm>
            <a:off x="5101693" y="4412935"/>
            <a:ext cx="36850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</a:t>
            </a:r>
          </a:p>
        </p:txBody>
      </p:sp>
      <p:sp>
        <p:nvSpPr>
          <p:cNvPr id="142" name="3"/>
          <p:cNvSpPr txBox="1"/>
          <p:nvPr/>
        </p:nvSpPr>
        <p:spPr>
          <a:xfrm>
            <a:off x="6318148" y="6190936"/>
            <a:ext cx="36850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3</a:t>
            </a:r>
          </a:p>
        </p:txBody>
      </p:sp>
      <p:sp>
        <p:nvSpPr>
          <p:cNvPr id="143" name="Dijkstra’s algorithm"/>
          <p:cNvSpPr txBox="1"/>
          <p:nvPr/>
        </p:nvSpPr>
        <p:spPr>
          <a:xfrm>
            <a:off x="7296678" y="7656297"/>
            <a:ext cx="397306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600"/>
            </a:lvl1pPr>
          </a:lstStyle>
          <a:p>
            <a:pPr/>
            <a:r>
              <a:t>Dijkstra’s algorithm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A"/>
          <p:cNvSpPr/>
          <p:nvPr/>
        </p:nvSpPr>
        <p:spPr>
          <a:xfrm>
            <a:off x="4468911" y="2851464"/>
            <a:ext cx="1205244" cy="120524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85888D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46" name="B"/>
          <p:cNvSpPr/>
          <p:nvPr/>
        </p:nvSpPr>
        <p:spPr>
          <a:xfrm>
            <a:off x="4468911" y="5493064"/>
            <a:ext cx="1205244" cy="120524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85888D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147" name="C"/>
          <p:cNvSpPr/>
          <p:nvPr/>
        </p:nvSpPr>
        <p:spPr>
          <a:xfrm>
            <a:off x="7330644" y="5493064"/>
            <a:ext cx="1205244" cy="120524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85888D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148" name="Line"/>
          <p:cNvSpPr/>
          <p:nvPr/>
        </p:nvSpPr>
        <p:spPr>
          <a:xfrm>
            <a:off x="5887078" y="6095685"/>
            <a:ext cx="1230644" cy="1"/>
          </a:xfrm>
          <a:prstGeom prst="line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9" name="Line"/>
          <p:cNvSpPr/>
          <p:nvPr/>
        </p:nvSpPr>
        <p:spPr>
          <a:xfrm>
            <a:off x="5071533" y="4159564"/>
            <a:ext cx="1" cy="1230644"/>
          </a:xfrm>
          <a:prstGeom prst="line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0" name="1"/>
          <p:cNvSpPr txBox="1"/>
          <p:nvPr/>
        </p:nvSpPr>
        <p:spPr>
          <a:xfrm>
            <a:off x="5101693" y="4412935"/>
            <a:ext cx="36850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</a:t>
            </a:r>
          </a:p>
        </p:txBody>
      </p:sp>
      <p:sp>
        <p:nvSpPr>
          <p:cNvPr id="151" name="3"/>
          <p:cNvSpPr txBox="1"/>
          <p:nvPr/>
        </p:nvSpPr>
        <p:spPr>
          <a:xfrm>
            <a:off x="6318148" y="6190936"/>
            <a:ext cx="36850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3</a:t>
            </a:r>
          </a:p>
        </p:txBody>
      </p:sp>
      <p:sp>
        <p:nvSpPr>
          <p:cNvPr id="152" name="6"/>
          <p:cNvSpPr txBox="1"/>
          <p:nvPr/>
        </p:nvSpPr>
        <p:spPr>
          <a:xfrm>
            <a:off x="6431960" y="4235136"/>
            <a:ext cx="36850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6</a:t>
            </a:r>
          </a:p>
        </p:txBody>
      </p:sp>
      <p:sp>
        <p:nvSpPr>
          <p:cNvPr id="153" name="Dijkstra’s algorithm"/>
          <p:cNvSpPr txBox="1"/>
          <p:nvPr/>
        </p:nvSpPr>
        <p:spPr>
          <a:xfrm>
            <a:off x="7296678" y="7656297"/>
            <a:ext cx="397306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600"/>
            </a:lvl1pPr>
          </a:lstStyle>
          <a:p>
            <a:pPr/>
            <a:r>
              <a:t>Dijkstra’s algorithm</a:t>
            </a:r>
          </a:p>
        </p:txBody>
      </p:sp>
      <p:sp>
        <p:nvSpPr>
          <p:cNvPr id="154" name="Line"/>
          <p:cNvSpPr/>
          <p:nvPr/>
        </p:nvSpPr>
        <p:spPr>
          <a:xfrm>
            <a:off x="5751611" y="4182219"/>
            <a:ext cx="1521380" cy="1210152"/>
          </a:xfrm>
          <a:prstGeom prst="line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"/>
          <p:cNvSpPr/>
          <p:nvPr/>
        </p:nvSpPr>
        <p:spPr>
          <a:xfrm>
            <a:off x="4468911" y="2851464"/>
            <a:ext cx="1205244" cy="120524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85888D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157" name="B"/>
          <p:cNvSpPr/>
          <p:nvPr/>
        </p:nvSpPr>
        <p:spPr>
          <a:xfrm>
            <a:off x="4468911" y="5493064"/>
            <a:ext cx="1205244" cy="120524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85888D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158" name="C"/>
          <p:cNvSpPr/>
          <p:nvPr/>
        </p:nvSpPr>
        <p:spPr>
          <a:xfrm>
            <a:off x="7330644" y="5493064"/>
            <a:ext cx="1205244" cy="1205244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25400">
            <a:solidFill>
              <a:srgbClr val="85888D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159" name="Line"/>
          <p:cNvSpPr/>
          <p:nvPr/>
        </p:nvSpPr>
        <p:spPr>
          <a:xfrm>
            <a:off x="5887078" y="6095685"/>
            <a:ext cx="1230644" cy="1"/>
          </a:xfrm>
          <a:prstGeom prst="line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0" name="Line"/>
          <p:cNvSpPr/>
          <p:nvPr/>
        </p:nvSpPr>
        <p:spPr>
          <a:xfrm>
            <a:off x="5071533" y="4159564"/>
            <a:ext cx="1" cy="1230644"/>
          </a:xfrm>
          <a:prstGeom prst="line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1" name="1"/>
          <p:cNvSpPr txBox="1"/>
          <p:nvPr/>
        </p:nvSpPr>
        <p:spPr>
          <a:xfrm>
            <a:off x="5101693" y="4412935"/>
            <a:ext cx="36850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</a:t>
            </a:r>
          </a:p>
        </p:txBody>
      </p:sp>
      <p:sp>
        <p:nvSpPr>
          <p:cNvPr id="162" name="3"/>
          <p:cNvSpPr txBox="1"/>
          <p:nvPr/>
        </p:nvSpPr>
        <p:spPr>
          <a:xfrm>
            <a:off x="6318148" y="6190936"/>
            <a:ext cx="36850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3</a:t>
            </a:r>
          </a:p>
        </p:txBody>
      </p:sp>
      <p:sp>
        <p:nvSpPr>
          <p:cNvPr id="163" name="6"/>
          <p:cNvSpPr txBox="1"/>
          <p:nvPr/>
        </p:nvSpPr>
        <p:spPr>
          <a:xfrm>
            <a:off x="6431960" y="4235136"/>
            <a:ext cx="36850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6</a:t>
            </a:r>
          </a:p>
        </p:txBody>
      </p:sp>
      <p:sp>
        <p:nvSpPr>
          <p:cNvPr id="164" name="Dijkstra’s algorithm"/>
          <p:cNvSpPr txBox="1"/>
          <p:nvPr/>
        </p:nvSpPr>
        <p:spPr>
          <a:xfrm>
            <a:off x="7296678" y="7656297"/>
            <a:ext cx="397306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600"/>
            </a:lvl1pPr>
          </a:lstStyle>
          <a:p>
            <a:pPr/>
            <a:r>
              <a:t>Dijkstra’s algorithm</a:t>
            </a:r>
          </a:p>
        </p:txBody>
      </p:sp>
      <p:sp>
        <p:nvSpPr>
          <p:cNvPr id="165" name="Line"/>
          <p:cNvSpPr/>
          <p:nvPr/>
        </p:nvSpPr>
        <p:spPr>
          <a:xfrm>
            <a:off x="5751611" y="4182219"/>
            <a:ext cx="1521380" cy="1210152"/>
          </a:xfrm>
          <a:prstGeom prst="line">
            <a:avLst/>
          </a:prstGeom>
          <a:ln w="635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6" name="4"/>
          <p:cNvSpPr txBox="1"/>
          <p:nvPr/>
        </p:nvSpPr>
        <p:spPr>
          <a:xfrm>
            <a:off x="6914560" y="3684802"/>
            <a:ext cx="36850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4</a:t>
            </a:r>
          </a:p>
        </p:txBody>
      </p:sp>
      <p:sp>
        <p:nvSpPr>
          <p:cNvPr id="167" name="Line"/>
          <p:cNvSpPr/>
          <p:nvPr/>
        </p:nvSpPr>
        <p:spPr>
          <a:xfrm>
            <a:off x="6234211" y="3631885"/>
            <a:ext cx="1521380" cy="1210153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8" name="X"/>
          <p:cNvSpPr txBox="1"/>
          <p:nvPr/>
        </p:nvSpPr>
        <p:spPr>
          <a:xfrm>
            <a:off x="6151117" y="4158935"/>
            <a:ext cx="62636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chemeClr val="accent5"/>
                </a:solidFill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example_pathway.png" descr="example_pathwa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898660"/>
            <a:ext cx="12700000" cy="5956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he ocean is warming"/>
          <p:cNvSpPr txBox="1"/>
          <p:nvPr/>
        </p:nvSpPr>
        <p:spPr>
          <a:xfrm>
            <a:off x="2486101" y="4273550"/>
            <a:ext cx="803259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The ocean is warming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onereg_dijk_08_08_000800.png" descr="onereg_dijk_08_08_000800.png"/>
          <p:cNvPicPr>
            <a:picLocks noChangeAspect="1"/>
          </p:cNvPicPr>
          <p:nvPr/>
        </p:nvPicPr>
        <p:blipFill>
          <a:blip r:embed="rId2">
            <a:extLst/>
          </a:blip>
          <a:srcRect l="11606" t="5664" r="9234" b="7560"/>
          <a:stretch>
            <a:fillRect/>
          </a:stretch>
        </p:blipFill>
        <p:spPr>
          <a:xfrm>
            <a:off x="677984" y="1744265"/>
            <a:ext cx="5715001" cy="626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onereg_dijk_08_08_006900.png" descr="onereg_dijk_08_08_006900.png"/>
          <p:cNvPicPr>
            <a:picLocks noChangeAspect="1"/>
          </p:cNvPicPr>
          <p:nvPr/>
        </p:nvPicPr>
        <p:blipFill>
          <a:blip r:embed="rId3">
            <a:extLst/>
          </a:blip>
          <a:srcRect l="11457" t="6144" r="8729" b="7885"/>
          <a:stretch>
            <a:fillRect/>
          </a:stretch>
        </p:blipFill>
        <p:spPr>
          <a:xfrm>
            <a:off x="6565777" y="1774031"/>
            <a:ext cx="5761170" cy="620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fig_4_mintime_hist.png" descr="fig_4_mintime_his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449432"/>
            <a:ext cx="11430000" cy="8854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273" y="2682742"/>
            <a:ext cx="11938254" cy="438811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Rectangle"/>
          <p:cNvSpPr/>
          <p:nvPr/>
        </p:nvSpPr>
        <p:spPr>
          <a:xfrm>
            <a:off x="7501466" y="6096000"/>
            <a:ext cx="4406240" cy="179586"/>
          </a:xfrm>
          <a:prstGeom prst="rect">
            <a:avLst/>
          </a:prstGeom>
          <a:solidFill>
            <a:schemeClr val="accent3">
              <a:satOff val="18648"/>
              <a:lumOff val="5971"/>
              <a:alpha val="2144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me to travel 1°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Time to travel 1°C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quare"/>
          <p:cNvSpPr/>
          <p:nvPr/>
        </p:nvSpPr>
        <p:spPr>
          <a:xfrm>
            <a:off x="5952066" y="4825834"/>
            <a:ext cx="533566" cy="53356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183" name="checkerboard.png" descr="checkerboar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0867" y="924365"/>
            <a:ext cx="5211000" cy="2447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Line"/>
          <p:cNvSpPr/>
          <p:nvPr/>
        </p:nvSpPr>
        <p:spPr>
          <a:xfrm flipV="1">
            <a:off x="6612466" y="2778257"/>
            <a:ext cx="2453152" cy="198847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quare"/>
          <p:cNvSpPr/>
          <p:nvPr/>
        </p:nvSpPr>
        <p:spPr>
          <a:xfrm>
            <a:off x="5952066" y="4825834"/>
            <a:ext cx="533566" cy="53356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7" name="Square"/>
          <p:cNvSpPr/>
          <p:nvPr/>
        </p:nvSpPr>
        <p:spPr>
          <a:xfrm>
            <a:off x="5266266" y="7052567"/>
            <a:ext cx="533566" cy="53356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8" name="Square"/>
          <p:cNvSpPr/>
          <p:nvPr/>
        </p:nvSpPr>
        <p:spPr>
          <a:xfrm>
            <a:off x="9135533" y="5198367"/>
            <a:ext cx="533566" cy="53356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9" name="Square"/>
          <p:cNvSpPr/>
          <p:nvPr/>
        </p:nvSpPr>
        <p:spPr>
          <a:xfrm>
            <a:off x="2506133" y="3547367"/>
            <a:ext cx="533566" cy="53356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0" name="Square"/>
          <p:cNvSpPr/>
          <p:nvPr/>
        </p:nvSpPr>
        <p:spPr>
          <a:xfrm>
            <a:off x="4529666" y="2370501"/>
            <a:ext cx="533566" cy="53356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1" name="Square"/>
          <p:cNvSpPr/>
          <p:nvPr/>
        </p:nvSpPr>
        <p:spPr>
          <a:xfrm>
            <a:off x="7095066" y="2937767"/>
            <a:ext cx="533566" cy="53356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2" name="Square"/>
          <p:cNvSpPr/>
          <p:nvPr/>
        </p:nvSpPr>
        <p:spPr>
          <a:xfrm>
            <a:off x="6235617" y="1142834"/>
            <a:ext cx="533566" cy="53356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3" name="Square"/>
          <p:cNvSpPr/>
          <p:nvPr/>
        </p:nvSpPr>
        <p:spPr>
          <a:xfrm>
            <a:off x="2506133" y="6248234"/>
            <a:ext cx="533566" cy="53356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4" name="Square"/>
          <p:cNvSpPr/>
          <p:nvPr/>
        </p:nvSpPr>
        <p:spPr>
          <a:xfrm>
            <a:off x="9448800" y="1870967"/>
            <a:ext cx="533566" cy="53356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5" name="Square"/>
          <p:cNvSpPr/>
          <p:nvPr/>
        </p:nvSpPr>
        <p:spPr>
          <a:xfrm>
            <a:off x="7611533" y="7052567"/>
            <a:ext cx="533566" cy="533567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6" name="Line"/>
          <p:cNvSpPr/>
          <p:nvPr/>
        </p:nvSpPr>
        <p:spPr>
          <a:xfrm>
            <a:off x="5054600" y="2954866"/>
            <a:ext cx="968134" cy="17242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7" name="Line"/>
          <p:cNvSpPr/>
          <p:nvPr/>
        </p:nvSpPr>
        <p:spPr>
          <a:xfrm flipH="1">
            <a:off x="6257948" y="1778274"/>
            <a:ext cx="261386" cy="28537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8" name="Line"/>
          <p:cNvSpPr/>
          <p:nvPr/>
        </p:nvSpPr>
        <p:spPr>
          <a:xfrm flipH="1">
            <a:off x="6558504" y="2523066"/>
            <a:ext cx="3153215" cy="25918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9" name="Line"/>
          <p:cNvSpPr/>
          <p:nvPr/>
        </p:nvSpPr>
        <p:spPr>
          <a:xfrm flipH="1">
            <a:off x="6521392" y="3572933"/>
            <a:ext cx="810661" cy="11813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0" name="Line"/>
          <p:cNvSpPr/>
          <p:nvPr/>
        </p:nvSpPr>
        <p:spPr>
          <a:xfrm flipH="1" flipV="1">
            <a:off x="6679207" y="5273242"/>
            <a:ext cx="2397060" cy="24702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1" name="Line"/>
          <p:cNvSpPr/>
          <p:nvPr/>
        </p:nvSpPr>
        <p:spPr>
          <a:xfrm>
            <a:off x="3132666" y="3809999"/>
            <a:ext cx="2625826" cy="10870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2" name="Line"/>
          <p:cNvSpPr/>
          <p:nvPr/>
        </p:nvSpPr>
        <p:spPr>
          <a:xfrm flipV="1">
            <a:off x="3098800" y="5116409"/>
            <a:ext cx="2694571" cy="14875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3" name="Line"/>
          <p:cNvSpPr/>
          <p:nvPr/>
        </p:nvSpPr>
        <p:spPr>
          <a:xfrm flipV="1">
            <a:off x="5520266" y="5506131"/>
            <a:ext cx="675241" cy="15526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4" name="Line"/>
          <p:cNvSpPr/>
          <p:nvPr/>
        </p:nvSpPr>
        <p:spPr>
          <a:xfrm flipH="1" flipV="1">
            <a:off x="6480487" y="5599954"/>
            <a:ext cx="1376581" cy="13765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quare"/>
          <p:cNvSpPr/>
          <p:nvPr/>
        </p:nvSpPr>
        <p:spPr>
          <a:xfrm>
            <a:off x="5952066" y="4825834"/>
            <a:ext cx="533566" cy="533566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7" name="Square"/>
          <p:cNvSpPr/>
          <p:nvPr/>
        </p:nvSpPr>
        <p:spPr>
          <a:xfrm>
            <a:off x="5266266" y="7052567"/>
            <a:ext cx="533566" cy="53356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8" name="Square"/>
          <p:cNvSpPr/>
          <p:nvPr/>
        </p:nvSpPr>
        <p:spPr>
          <a:xfrm>
            <a:off x="9135533" y="5198367"/>
            <a:ext cx="533566" cy="533567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09" name="Square"/>
          <p:cNvSpPr/>
          <p:nvPr/>
        </p:nvSpPr>
        <p:spPr>
          <a:xfrm>
            <a:off x="2506133" y="3547367"/>
            <a:ext cx="533566" cy="533567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0" name="Square"/>
          <p:cNvSpPr/>
          <p:nvPr/>
        </p:nvSpPr>
        <p:spPr>
          <a:xfrm>
            <a:off x="4529666" y="2370501"/>
            <a:ext cx="533566" cy="533566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1" name="Square"/>
          <p:cNvSpPr/>
          <p:nvPr/>
        </p:nvSpPr>
        <p:spPr>
          <a:xfrm>
            <a:off x="7095066" y="2937767"/>
            <a:ext cx="533566" cy="533567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2" name="Square"/>
          <p:cNvSpPr/>
          <p:nvPr/>
        </p:nvSpPr>
        <p:spPr>
          <a:xfrm>
            <a:off x="6235617" y="1142834"/>
            <a:ext cx="533566" cy="533566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3" name="Square"/>
          <p:cNvSpPr/>
          <p:nvPr/>
        </p:nvSpPr>
        <p:spPr>
          <a:xfrm>
            <a:off x="2506133" y="6248234"/>
            <a:ext cx="533566" cy="533566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4" name="Square"/>
          <p:cNvSpPr/>
          <p:nvPr/>
        </p:nvSpPr>
        <p:spPr>
          <a:xfrm>
            <a:off x="9448800" y="1870967"/>
            <a:ext cx="533566" cy="533567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5" name="Square"/>
          <p:cNvSpPr/>
          <p:nvPr/>
        </p:nvSpPr>
        <p:spPr>
          <a:xfrm>
            <a:off x="7611533" y="7052567"/>
            <a:ext cx="533566" cy="53356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6" name="Line"/>
          <p:cNvSpPr/>
          <p:nvPr/>
        </p:nvSpPr>
        <p:spPr>
          <a:xfrm>
            <a:off x="5054600" y="2954866"/>
            <a:ext cx="968134" cy="17242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7" name="Line"/>
          <p:cNvSpPr/>
          <p:nvPr/>
        </p:nvSpPr>
        <p:spPr>
          <a:xfrm flipH="1">
            <a:off x="6257948" y="1778274"/>
            <a:ext cx="261386" cy="28537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8" name="Line"/>
          <p:cNvSpPr/>
          <p:nvPr/>
        </p:nvSpPr>
        <p:spPr>
          <a:xfrm flipH="1">
            <a:off x="6558504" y="2523066"/>
            <a:ext cx="3153215" cy="25918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19" name="Line"/>
          <p:cNvSpPr/>
          <p:nvPr/>
        </p:nvSpPr>
        <p:spPr>
          <a:xfrm flipH="1">
            <a:off x="6521392" y="3572933"/>
            <a:ext cx="810661" cy="11813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0" name="Line"/>
          <p:cNvSpPr/>
          <p:nvPr/>
        </p:nvSpPr>
        <p:spPr>
          <a:xfrm flipH="1" flipV="1">
            <a:off x="6679207" y="5273242"/>
            <a:ext cx="2397060" cy="24702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1" name="Line"/>
          <p:cNvSpPr/>
          <p:nvPr/>
        </p:nvSpPr>
        <p:spPr>
          <a:xfrm>
            <a:off x="3132666" y="3809999"/>
            <a:ext cx="2625826" cy="10870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2" name="Line"/>
          <p:cNvSpPr/>
          <p:nvPr/>
        </p:nvSpPr>
        <p:spPr>
          <a:xfrm flipV="1">
            <a:off x="3098800" y="5116409"/>
            <a:ext cx="2694571" cy="14875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3" name="Line"/>
          <p:cNvSpPr/>
          <p:nvPr/>
        </p:nvSpPr>
        <p:spPr>
          <a:xfrm flipV="1">
            <a:off x="5520266" y="5506131"/>
            <a:ext cx="675241" cy="15526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4" name="Line"/>
          <p:cNvSpPr/>
          <p:nvPr/>
        </p:nvSpPr>
        <p:spPr>
          <a:xfrm flipH="1" flipV="1">
            <a:off x="6480487" y="5599954"/>
            <a:ext cx="1376581" cy="13765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quare"/>
          <p:cNvSpPr/>
          <p:nvPr/>
        </p:nvSpPr>
        <p:spPr>
          <a:xfrm>
            <a:off x="5952066" y="4825834"/>
            <a:ext cx="533566" cy="533566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7" name="Square"/>
          <p:cNvSpPr/>
          <p:nvPr/>
        </p:nvSpPr>
        <p:spPr>
          <a:xfrm>
            <a:off x="5266266" y="7052567"/>
            <a:ext cx="533566" cy="53356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8" name="Square"/>
          <p:cNvSpPr/>
          <p:nvPr/>
        </p:nvSpPr>
        <p:spPr>
          <a:xfrm>
            <a:off x="9135533" y="5198367"/>
            <a:ext cx="533566" cy="533567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9" name="Square"/>
          <p:cNvSpPr/>
          <p:nvPr/>
        </p:nvSpPr>
        <p:spPr>
          <a:xfrm>
            <a:off x="2506133" y="3547367"/>
            <a:ext cx="533566" cy="533567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0" name="Square"/>
          <p:cNvSpPr/>
          <p:nvPr/>
        </p:nvSpPr>
        <p:spPr>
          <a:xfrm>
            <a:off x="4529666" y="2370501"/>
            <a:ext cx="533566" cy="533566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1" name="Line"/>
          <p:cNvSpPr/>
          <p:nvPr/>
        </p:nvSpPr>
        <p:spPr>
          <a:xfrm>
            <a:off x="5054600" y="2954866"/>
            <a:ext cx="968134" cy="17242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2" name="Line"/>
          <p:cNvSpPr/>
          <p:nvPr/>
        </p:nvSpPr>
        <p:spPr>
          <a:xfrm flipH="1" flipV="1">
            <a:off x="6679207" y="5273242"/>
            <a:ext cx="2397060" cy="24702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3" name="Line"/>
          <p:cNvSpPr/>
          <p:nvPr/>
        </p:nvSpPr>
        <p:spPr>
          <a:xfrm>
            <a:off x="3132666" y="3809999"/>
            <a:ext cx="2625826" cy="10870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4" name="Line"/>
          <p:cNvSpPr/>
          <p:nvPr/>
        </p:nvSpPr>
        <p:spPr>
          <a:xfrm flipV="1">
            <a:off x="5520266" y="5506131"/>
            <a:ext cx="675241" cy="15526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5" name="At least one degree warmer"/>
          <p:cNvSpPr txBox="1"/>
          <p:nvPr/>
        </p:nvSpPr>
        <p:spPr>
          <a:xfrm>
            <a:off x="4921690" y="1181820"/>
            <a:ext cx="769955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At least one degree warmer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quare"/>
          <p:cNvSpPr/>
          <p:nvPr/>
        </p:nvSpPr>
        <p:spPr>
          <a:xfrm>
            <a:off x="5952066" y="4825834"/>
            <a:ext cx="533566" cy="533566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8" name="Square"/>
          <p:cNvSpPr/>
          <p:nvPr/>
        </p:nvSpPr>
        <p:spPr>
          <a:xfrm>
            <a:off x="5266266" y="7052567"/>
            <a:ext cx="533566" cy="53356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39" name="Square"/>
          <p:cNvSpPr/>
          <p:nvPr/>
        </p:nvSpPr>
        <p:spPr>
          <a:xfrm>
            <a:off x="9135533" y="5198367"/>
            <a:ext cx="533566" cy="533567"/>
          </a:xfrm>
          <a:prstGeom prst="rect">
            <a:avLst/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0" name="Square"/>
          <p:cNvSpPr/>
          <p:nvPr/>
        </p:nvSpPr>
        <p:spPr>
          <a:xfrm>
            <a:off x="2506133" y="3547367"/>
            <a:ext cx="533566" cy="533567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1" name="Square"/>
          <p:cNvSpPr/>
          <p:nvPr/>
        </p:nvSpPr>
        <p:spPr>
          <a:xfrm>
            <a:off x="4529666" y="2370501"/>
            <a:ext cx="533566" cy="533566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2" name="Line"/>
          <p:cNvSpPr/>
          <p:nvPr/>
        </p:nvSpPr>
        <p:spPr>
          <a:xfrm>
            <a:off x="5054600" y="2954866"/>
            <a:ext cx="968134" cy="17242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3" name="Line"/>
          <p:cNvSpPr/>
          <p:nvPr/>
        </p:nvSpPr>
        <p:spPr>
          <a:xfrm flipH="1" flipV="1">
            <a:off x="6679207" y="5273242"/>
            <a:ext cx="2397060" cy="24702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4" name="Line"/>
          <p:cNvSpPr/>
          <p:nvPr/>
        </p:nvSpPr>
        <p:spPr>
          <a:xfrm>
            <a:off x="3132666" y="3809999"/>
            <a:ext cx="2625826" cy="10870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5" name="Line"/>
          <p:cNvSpPr/>
          <p:nvPr/>
        </p:nvSpPr>
        <p:spPr>
          <a:xfrm flipV="1">
            <a:off x="5520266" y="5506131"/>
            <a:ext cx="675241" cy="15526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46" name="Shortest time"/>
          <p:cNvSpPr txBox="1"/>
          <p:nvPr/>
        </p:nvSpPr>
        <p:spPr>
          <a:xfrm>
            <a:off x="6903500" y="1181820"/>
            <a:ext cx="373593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Shortest time</a:t>
            </a:r>
          </a:p>
        </p:txBody>
      </p:sp>
      <p:sp>
        <p:nvSpPr>
          <p:cNvPr id="247" name="Oval"/>
          <p:cNvSpPr/>
          <p:nvPr/>
        </p:nvSpPr>
        <p:spPr>
          <a:xfrm rot="1512695">
            <a:off x="4973372" y="5342684"/>
            <a:ext cx="1638434" cy="2545756"/>
          </a:xfrm>
          <a:prstGeom prst="ellipse">
            <a:avLst/>
          </a:prstGeom>
          <a:ln w="25400">
            <a:solidFill>
              <a:schemeClr val="accent3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creenshot 2024-10-09 at 17.29.14.png" descr="Screenshot 2024-10-09 at 17.29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8600" y="863600"/>
            <a:ext cx="10007600" cy="8026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https://climate.copernicus.eu/climate-indicators/sea-surface-temperature"/>
          <p:cNvSpPr txBox="1"/>
          <p:nvPr/>
        </p:nvSpPr>
        <p:spPr>
          <a:xfrm>
            <a:off x="5246128" y="9112249"/>
            <a:ext cx="754174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https://climate.copernicus.eu/climate-indicators/sea-surface-temperature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lagvel.png" descr="lagv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73083"/>
            <a:ext cx="12700000" cy="660743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Years"/>
          <p:cNvSpPr txBox="1"/>
          <p:nvPr/>
        </p:nvSpPr>
        <p:spPr>
          <a:xfrm>
            <a:off x="4901597" y="8132233"/>
            <a:ext cx="320160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Years</a:t>
            </a:r>
          </a:p>
        </p:txBody>
      </p:sp>
      <p:sp>
        <p:nvSpPr>
          <p:cNvPr id="253" name="Migration time 1°C"/>
          <p:cNvSpPr txBox="1"/>
          <p:nvPr/>
        </p:nvSpPr>
        <p:spPr>
          <a:xfrm>
            <a:off x="375289" y="812799"/>
            <a:ext cx="1225422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Migration time 1°C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MinMonMean.png" descr="MinMonMea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320001"/>
            <a:ext cx="9525000" cy="5044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MaxMonMean.png" descr="MaxMonMe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9900" y="4716913"/>
            <a:ext cx="9525000" cy="504457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Coldest months"/>
          <p:cNvSpPr txBox="1"/>
          <p:nvPr/>
        </p:nvSpPr>
        <p:spPr>
          <a:xfrm>
            <a:off x="7450772" y="810683"/>
            <a:ext cx="280225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Coldest months</a:t>
            </a:r>
          </a:p>
        </p:txBody>
      </p:sp>
      <p:sp>
        <p:nvSpPr>
          <p:cNvPr id="258" name="Hottest months"/>
          <p:cNvSpPr txBox="1"/>
          <p:nvPr/>
        </p:nvSpPr>
        <p:spPr>
          <a:xfrm>
            <a:off x="7482966" y="5171016"/>
            <a:ext cx="273786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Hottest months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lagvel.png" descr="lagv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73083"/>
            <a:ext cx="12700000" cy="6607434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Years"/>
          <p:cNvSpPr txBox="1"/>
          <p:nvPr/>
        </p:nvSpPr>
        <p:spPr>
          <a:xfrm>
            <a:off x="4901597" y="8132233"/>
            <a:ext cx="320160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Years</a:t>
            </a:r>
          </a:p>
        </p:txBody>
      </p:sp>
      <p:sp>
        <p:nvSpPr>
          <p:cNvPr id="262" name="Migration time 1°C"/>
          <p:cNvSpPr txBox="1"/>
          <p:nvPr/>
        </p:nvSpPr>
        <p:spPr>
          <a:xfrm>
            <a:off x="375289" y="812799"/>
            <a:ext cx="1225422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Migration time 1°C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st_hist_1985_2019_2095.pdf" descr="sst_hist_1985_2019_209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836" y="365126"/>
            <a:ext cx="12031128" cy="902334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ST (°C)"/>
          <p:cNvSpPr txBox="1"/>
          <p:nvPr/>
        </p:nvSpPr>
        <p:spPr>
          <a:xfrm>
            <a:off x="5830087" y="8866716"/>
            <a:ext cx="134462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SST (°C)</a:t>
            </a:r>
          </a:p>
        </p:txBody>
      </p:sp>
      <p:sp>
        <p:nvSpPr>
          <p:cNvPr id="266" name="Area (km2)"/>
          <p:cNvSpPr txBox="1"/>
          <p:nvPr/>
        </p:nvSpPr>
        <p:spPr>
          <a:xfrm rot="16200000">
            <a:off x="63942" y="4591050"/>
            <a:ext cx="168398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Area (km</a:t>
            </a:r>
            <a:r>
              <a:rPr baseline="31999"/>
              <a:t>2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st_hist_1985_2019_2095.pdf" descr="sst_hist_1985_2019_209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836" y="365126"/>
            <a:ext cx="12031128" cy="9023348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ST (°C)"/>
          <p:cNvSpPr txBox="1"/>
          <p:nvPr/>
        </p:nvSpPr>
        <p:spPr>
          <a:xfrm>
            <a:off x="5830087" y="8866716"/>
            <a:ext cx="134462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SST (°C)</a:t>
            </a:r>
          </a:p>
        </p:txBody>
      </p:sp>
      <p:sp>
        <p:nvSpPr>
          <p:cNvPr id="270" name="Area (km2)"/>
          <p:cNvSpPr txBox="1"/>
          <p:nvPr/>
        </p:nvSpPr>
        <p:spPr>
          <a:xfrm rot="16200000">
            <a:off x="63942" y="4591050"/>
            <a:ext cx="168398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Area (km</a:t>
            </a:r>
            <a:r>
              <a:rPr baseline="31999"/>
              <a:t>2</a:t>
            </a:r>
            <a:r>
              <a:t>)</a:t>
            </a:r>
          </a:p>
        </p:txBody>
      </p:sp>
      <p:sp>
        <p:nvSpPr>
          <p:cNvPr id="271" name="Rectangle"/>
          <p:cNvSpPr/>
          <p:nvPr/>
        </p:nvSpPr>
        <p:spPr>
          <a:xfrm>
            <a:off x="9292166" y="1447535"/>
            <a:ext cx="160537" cy="6934730"/>
          </a:xfrm>
          <a:prstGeom prst="rect">
            <a:avLst/>
          </a:prstGeom>
          <a:blipFill>
            <a:blip r:embed="rId3">
              <a:alphaModFix amt="44789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72" name="Rectangle"/>
          <p:cNvSpPr/>
          <p:nvPr/>
        </p:nvSpPr>
        <p:spPr>
          <a:xfrm>
            <a:off x="10172700" y="1447535"/>
            <a:ext cx="160536" cy="6934730"/>
          </a:xfrm>
          <a:prstGeom prst="rect">
            <a:avLst/>
          </a:prstGeom>
          <a:blipFill>
            <a:blip r:embed="rId4">
              <a:alphaModFix amt="44789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73" name="Tipping points"/>
          <p:cNvSpPr txBox="1"/>
          <p:nvPr/>
        </p:nvSpPr>
        <p:spPr>
          <a:xfrm>
            <a:off x="4267004" y="3378199"/>
            <a:ext cx="405963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Tipping points</a:t>
            </a:r>
          </a:p>
        </p:txBody>
      </p:sp>
      <p:sp>
        <p:nvSpPr>
          <p:cNvPr id="274" name="Line"/>
          <p:cNvSpPr/>
          <p:nvPr/>
        </p:nvSpPr>
        <p:spPr>
          <a:xfrm flipV="1">
            <a:off x="8005025" y="1963684"/>
            <a:ext cx="1325051" cy="1667798"/>
          </a:xfrm>
          <a:prstGeom prst="line">
            <a:avLst/>
          </a:prstGeom>
          <a:ln w="50800">
            <a:solidFill>
              <a:srgbClr val="797979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75" name="Line"/>
          <p:cNvSpPr/>
          <p:nvPr/>
        </p:nvSpPr>
        <p:spPr>
          <a:xfrm>
            <a:off x="8012885" y="4130438"/>
            <a:ext cx="2254981" cy="1272014"/>
          </a:xfrm>
          <a:prstGeom prst="line">
            <a:avLst/>
          </a:prstGeom>
          <a:ln w="50800">
            <a:solidFill>
              <a:srgbClr val="797979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chl_sst_2D_hist_2020-2023.png" descr="chl_sst_2D_hist_2020-20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Area (km2)"/>
          <p:cNvSpPr txBox="1"/>
          <p:nvPr/>
        </p:nvSpPr>
        <p:spPr>
          <a:xfrm rot="16200000">
            <a:off x="10681142" y="4591050"/>
            <a:ext cx="168398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Area (km</a:t>
            </a:r>
            <a:r>
              <a:rPr baseline="31999"/>
              <a:t>2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chl_sst_2D_hist_2020-2023.png" descr="chl_sst_2D_hist_2020-20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8649" y="1842293"/>
            <a:ext cx="8092018" cy="606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660" y="2463514"/>
            <a:ext cx="5764561" cy="5147847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Boyd et al, PLoS ONE, 2013"/>
          <p:cNvSpPr txBox="1"/>
          <p:nvPr/>
        </p:nvSpPr>
        <p:spPr>
          <a:xfrm>
            <a:off x="1169518" y="7986183"/>
            <a:ext cx="394289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/>
            <a:r>
              <a:t>Boyd et al, PLoS ONE, 2013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chl_sst_2D_hist_2020-2023.png" descr="chl_sst_2D_hist_2020-20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Area (km2)"/>
          <p:cNvSpPr txBox="1"/>
          <p:nvPr/>
        </p:nvSpPr>
        <p:spPr>
          <a:xfrm rot="16200000">
            <a:off x="10681142" y="4591050"/>
            <a:ext cx="168398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Area (km</a:t>
            </a:r>
            <a:r>
              <a:rPr baseline="31999"/>
              <a:t>2</a:t>
            </a:r>
            <a:r>
              <a:t>)</a:t>
            </a:r>
          </a:p>
        </p:txBody>
      </p:sp>
      <p:sp>
        <p:nvSpPr>
          <p:cNvPr id="286" name="Line"/>
          <p:cNvSpPr/>
          <p:nvPr/>
        </p:nvSpPr>
        <p:spPr>
          <a:xfrm flipV="1">
            <a:off x="8580759" y="5125868"/>
            <a:ext cx="527523" cy="447251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87" name="Line"/>
          <p:cNvSpPr/>
          <p:nvPr/>
        </p:nvSpPr>
        <p:spPr>
          <a:xfrm>
            <a:off x="8580759" y="5852518"/>
            <a:ext cx="511097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88" name="?"/>
          <p:cNvSpPr txBox="1"/>
          <p:nvPr/>
        </p:nvSpPr>
        <p:spPr>
          <a:xfrm>
            <a:off x="9078264" y="4684183"/>
            <a:ext cx="33467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89" name="?"/>
          <p:cNvSpPr txBox="1"/>
          <p:nvPr/>
        </p:nvSpPr>
        <p:spPr>
          <a:xfrm>
            <a:off x="9078264" y="5490568"/>
            <a:ext cx="33467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90" name="?"/>
          <p:cNvSpPr txBox="1"/>
          <p:nvPr/>
        </p:nvSpPr>
        <p:spPr>
          <a:xfrm>
            <a:off x="9078264" y="6296952"/>
            <a:ext cx="33467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91" name="Line"/>
          <p:cNvSpPr/>
          <p:nvPr/>
        </p:nvSpPr>
        <p:spPr>
          <a:xfrm>
            <a:off x="8580759" y="6131918"/>
            <a:ext cx="527523" cy="447250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chl_sst_2D_hist_2020-2023.png" descr="chl_sst_2D_hist_2020-20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Area (km2)"/>
          <p:cNvSpPr txBox="1"/>
          <p:nvPr/>
        </p:nvSpPr>
        <p:spPr>
          <a:xfrm rot="16200000">
            <a:off x="10681142" y="4591050"/>
            <a:ext cx="1683983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Area (km</a:t>
            </a:r>
            <a:r>
              <a:rPr baseline="31999"/>
              <a:t>2</a:t>
            </a:r>
            <a:r>
              <a:t>)</a:t>
            </a:r>
          </a:p>
        </p:txBody>
      </p:sp>
      <p:sp>
        <p:nvSpPr>
          <p:cNvPr id="295" name="Line"/>
          <p:cNvSpPr/>
          <p:nvPr/>
        </p:nvSpPr>
        <p:spPr>
          <a:xfrm>
            <a:off x="8550557" y="1729251"/>
            <a:ext cx="571501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96" name="Line"/>
          <p:cNvSpPr/>
          <p:nvPr/>
        </p:nvSpPr>
        <p:spPr>
          <a:xfrm>
            <a:off x="8072759" y="7390308"/>
            <a:ext cx="511097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97" name="?"/>
          <p:cNvSpPr txBox="1"/>
          <p:nvPr/>
        </p:nvSpPr>
        <p:spPr>
          <a:xfrm>
            <a:off x="9196797" y="1367301"/>
            <a:ext cx="33467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98" name="?"/>
          <p:cNvSpPr txBox="1"/>
          <p:nvPr/>
        </p:nvSpPr>
        <p:spPr>
          <a:xfrm>
            <a:off x="9007638" y="7028358"/>
            <a:ext cx="33467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299" name="Line"/>
          <p:cNvSpPr/>
          <p:nvPr/>
        </p:nvSpPr>
        <p:spPr>
          <a:xfrm>
            <a:off x="9174974" y="6064185"/>
            <a:ext cx="1" cy="612285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00" name="Line"/>
          <p:cNvSpPr/>
          <p:nvPr/>
        </p:nvSpPr>
        <p:spPr>
          <a:xfrm flipV="1">
            <a:off x="9364133" y="2071411"/>
            <a:ext cx="1" cy="612285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onclu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https://climate.copernicus.eu/climate-indicators/sea-surface-temperature"/>
          <p:cNvSpPr txBox="1"/>
          <p:nvPr/>
        </p:nvSpPr>
        <p:spPr>
          <a:xfrm>
            <a:off x="5246128" y="9112249"/>
            <a:ext cx="754174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https://climate.copernicus.eu/climate-indicators/sea-surface-temperature</a:t>
            </a:r>
          </a:p>
        </p:txBody>
      </p:sp>
      <p:pic>
        <p:nvPicPr>
          <p:cNvPr id="1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3683" y="986432"/>
            <a:ext cx="11317434" cy="7780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hings move in the ocean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Things move in the ocean!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onnection times are short"/>
          <p:cNvSpPr txBox="1"/>
          <p:nvPr>
            <p:ph type="title"/>
          </p:nvPr>
        </p:nvSpPr>
        <p:spPr>
          <a:xfrm>
            <a:off x="1270000" y="2087099"/>
            <a:ext cx="10464800" cy="6121269"/>
          </a:xfrm>
          <a:prstGeom prst="rect">
            <a:avLst/>
          </a:prstGeom>
        </p:spPr>
        <p:txBody>
          <a:bodyPr anchor="t"/>
          <a:lstStyle/>
          <a:p>
            <a:pPr/>
            <a:r>
              <a:t>Connection times are short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onnection times are short…"/>
          <p:cNvSpPr txBox="1"/>
          <p:nvPr>
            <p:ph type="title"/>
          </p:nvPr>
        </p:nvSpPr>
        <p:spPr>
          <a:xfrm>
            <a:off x="1270000" y="2087099"/>
            <a:ext cx="10464800" cy="6121269"/>
          </a:xfrm>
          <a:prstGeom prst="rect">
            <a:avLst/>
          </a:prstGeom>
        </p:spPr>
        <p:txBody>
          <a:bodyPr anchor="t"/>
          <a:lstStyle/>
          <a:p>
            <a:pPr/>
            <a:r>
              <a:t>Connection times are short</a:t>
            </a:r>
          </a:p>
          <a:p>
            <a:pPr/>
            <a:r>
              <a:t>Migration sufficient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onnection times are short…"/>
          <p:cNvSpPr txBox="1"/>
          <p:nvPr>
            <p:ph type="title"/>
          </p:nvPr>
        </p:nvSpPr>
        <p:spPr>
          <a:xfrm>
            <a:off x="1270000" y="2087099"/>
            <a:ext cx="10464800" cy="6121269"/>
          </a:xfrm>
          <a:prstGeom prst="rect">
            <a:avLst/>
          </a:prstGeom>
        </p:spPr>
        <p:txBody>
          <a:bodyPr anchor="t"/>
          <a:lstStyle/>
          <a:p>
            <a:pPr/>
            <a:r>
              <a:t>Connection times are short</a:t>
            </a:r>
          </a:p>
          <a:p>
            <a:pPr/>
            <a:r>
              <a:t>Migration sufficient</a:t>
            </a:r>
          </a:p>
          <a:p>
            <a:pPr/>
            <a:r>
              <a:t>Regions of concern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onnection times are short…"/>
          <p:cNvSpPr txBox="1"/>
          <p:nvPr>
            <p:ph type="title"/>
          </p:nvPr>
        </p:nvSpPr>
        <p:spPr>
          <a:xfrm>
            <a:off x="1270000" y="2087099"/>
            <a:ext cx="10464800" cy="6121269"/>
          </a:xfrm>
          <a:prstGeom prst="rect">
            <a:avLst/>
          </a:prstGeom>
        </p:spPr>
        <p:txBody>
          <a:bodyPr anchor="t"/>
          <a:lstStyle/>
          <a:p>
            <a:pPr/>
            <a:r>
              <a:t>Connection times are short</a:t>
            </a:r>
          </a:p>
          <a:p>
            <a:pPr/>
            <a:r>
              <a:t>Migration sufficient</a:t>
            </a:r>
          </a:p>
          <a:p>
            <a:pPr/>
            <a:r>
              <a:t>Regions of concern</a:t>
            </a:r>
          </a:p>
          <a:p>
            <a:pPr/>
            <a:r>
              <a:t>Seed banks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onnection times are short…"/>
          <p:cNvSpPr txBox="1"/>
          <p:nvPr>
            <p:ph type="title"/>
          </p:nvPr>
        </p:nvSpPr>
        <p:spPr>
          <a:xfrm>
            <a:off x="1270000" y="2087099"/>
            <a:ext cx="10464800" cy="6121269"/>
          </a:xfrm>
          <a:prstGeom prst="rect">
            <a:avLst/>
          </a:prstGeom>
        </p:spPr>
        <p:txBody>
          <a:bodyPr anchor="t"/>
          <a:lstStyle/>
          <a:p>
            <a:pPr/>
            <a:r>
              <a:t>Connection times are short</a:t>
            </a:r>
          </a:p>
          <a:p>
            <a:pPr/>
            <a:r>
              <a:t>Migration sufficient</a:t>
            </a:r>
          </a:p>
          <a:p>
            <a:pPr/>
            <a:r>
              <a:t>Regions of concern</a:t>
            </a:r>
          </a:p>
          <a:p>
            <a:pPr/>
            <a:r>
              <a:t>Seed banks</a:t>
            </a:r>
          </a:p>
          <a:p>
            <a:pPr/>
            <a:r>
              <a:t>Lagrangian frame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barents_amo_2014191_lrg-small.jpg" descr="barents_amo_2014191_lrg-small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2405" y="-408973"/>
            <a:ext cx="12979930" cy="10571545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MODIS 2011-09-10"/>
          <p:cNvSpPr txBox="1"/>
          <p:nvPr/>
        </p:nvSpPr>
        <p:spPr>
          <a:xfrm>
            <a:off x="7484287" y="8807450"/>
            <a:ext cx="408142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MODIS 2011-09-10</a:t>
            </a:r>
          </a:p>
        </p:txBody>
      </p:sp>
      <p:sp>
        <p:nvSpPr>
          <p:cNvPr id="318" name="Line"/>
          <p:cNvSpPr/>
          <p:nvPr/>
        </p:nvSpPr>
        <p:spPr>
          <a:xfrm>
            <a:off x="6176433" y="9118600"/>
            <a:ext cx="1019684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19" name="100 km"/>
          <p:cNvSpPr txBox="1"/>
          <p:nvPr/>
        </p:nvSpPr>
        <p:spPr>
          <a:xfrm>
            <a:off x="6254220" y="9057216"/>
            <a:ext cx="86410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r>
              <a:t>100 km</a:t>
            </a:r>
          </a:p>
        </p:txBody>
      </p:sp>
      <p:sp>
        <p:nvSpPr>
          <p:cNvPr id="320" name="bror.jonsson@unh.edu"/>
          <p:cNvSpPr txBox="1"/>
          <p:nvPr/>
        </p:nvSpPr>
        <p:spPr>
          <a:xfrm>
            <a:off x="1619588" y="5314950"/>
            <a:ext cx="815695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bror.jonsson@unh.edu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bror.jonsson@unh.ed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hlinkClick r:id="rId2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2" invalidUrl="" action="" tgtFrame="" tooltip="" history="1" highlightClick="0" endSnd="0"/>
              </a:rPr>
              <a:t>bror.jonsson@unh.edu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A2015249174000.png" descr="A20152491740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543051"/>
            <a:ext cx="13004801" cy="128397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" name="Group"/>
          <p:cNvGrpSpPr/>
          <p:nvPr/>
        </p:nvGrpSpPr>
        <p:grpSpPr>
          <a:xfrm>
            <a:off x="7653866" y="15281"/>
            <a:ext cx="5324898" cy="2500688"/>
            <a:chOff x="0" y="0"/>
            <a:chExt cx="5324896" cy="2500686"/>
          </a:xfrm>
        </p:grpSpPr>
        <p:sp>
          <p:nvSpPr>
            <p:cNvPr id="325" name="Rectangle"/>
            <p:cNvSpPr/>
            <p:nvPr/>
          </p:nvSpPr>
          <p:spPr>
            <a:xfrm>
              <a:off x="73613" y="59548"/>
              <a:ext cx="5194462" cy="2381590"/>
            </a:xfrm>
            <a:prstGeom prst="rect">
              <a:avLst/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326" name="k.png" descr="k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324897" cy="2500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Rectangle"/>
          <p:cNvSpPr/>
          <p:nvPr/>
        </p:nvSpPr>
        <p:spPr>
          <a:xfrm>
            <a:off x="9467850" y="1689083"/>
            <a:ext cx="110286" cy="81075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  <a:alpha val="6228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9" name="MODIS 2015-09-01"/>
          <p:cNvSpPr txBox="1"/>
          <p:nvPr/>
        </p:nvSpPr>
        <p:spPr>
          <a:xfrm>
            <a:off x="8290004" y="8887883"/>
            <a:ext cx="40526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MODIS 2015-09-01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k.png" descr="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" y="-87562"/>
            <a:ext cx="13004801" cy="9928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A2015249174000.png" descr="A2015249174000.png"/>
          <p:cNvPicPr>
            <a:picLocks noChangeAspect="1"/>
          </p:cNvPicPr>
          <p:nvPr/>
        </p:nvPicPr>
        <p:blipFill>
          <a:blip r:embed="rId3">
            <a:alphaModFix amt="80116"/>
            <a:extLst/>
          </a:blip>
          <a:stretch>
            <a:fillRect/>
          </a:stretch>
        </p:blipFill>
        <p:spPr>
          <a:xfrm rot="494324">
            <a:off x="2908946" y="6569126"/>
            <a:ext cx="1227322" cy="1211742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HYCOM 2015-09-01"/>
          <p:cNvSpPr txBox="1"/>
          <p:nvPr/>
        </p:nvSpPr>
        <p:spPr>
          <a:xfrm>
            <a:off x="8087007" y="8887883"/>
            <a:ext cx="425561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HYCOM 2015-09-01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hytoplankton…"/>
          <p:cNvSpPr txBox="1"/>
          <p:nvPr/>
        </p:nvSpPr>
        <p:spPr>
          <a:xfrm>
            <a:off x="2283714" y="3168649"/>
            <a:ext cx="8437373" cy="34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Phytoplankton </a:t>
            </a:r>
          </a:p>
          <a:p>
            <a:pPr>
              <a:defRPr sz="6400"/>
            </a:pPr>
            <a:r>
              <a:t>are adapted to specific</a:t>
            </a:r>
          </a:p>
          <a:p>
            <a:pPr>
              <a:defRPr sz="6400"/>
            </a:pPr>
            <a:r>
              <a:t>temperature ranges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k-small.png" descr="k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14281" y="-280653"/>
            <a:ext cx="22014162" cy="11657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A2015249174000.png" descr="A20152491740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58031">
            <a:off x="2385754" y="6594762"/>
            <a:ext cx="686837" cy="67811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GHRSST 2014-01-01"/>
          <p:cNvSpPr txBox="1"/>
          <p:nvPr/>
        </p:nvSpPr>
        <p:spPr>
          <a:xfrm>
            <a:off x="7959448" y="8887883"/>
            <a:ext cx="438317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GHRSST 2014-01-01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7473" y="1148556"/>
            <a:ext cx="8349931" cy="7456625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Growth Rate"/>
          <p:cNvSpPr txBox="1"/>
          <p:nvPr/>
        </p:nvSpPr>
        <p:spPr>
          <a:xfrm rot="16200000">
            <a:off x="-206401" y="4406899"/>
            <a:ext cx="373424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Growth Rate</a:t>
            </a:r>
          </a:p>
        </p:txBody>
      </p:sp>
      <p:sp>
        <p:nvSpPr>
          <p:cNvPr id="110" name="Temperature °C"/>
          <p:cNvSpPr txBox="1"/>
          <p:nvPr/>
        </p:nvSpPr>
        <p:spPr>
          <a:xfrm>
            <a:off x="4302810" y="8310033"/>
            <a:ext cx="439918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Temperature °C</a:t>
            </a:r>
          </a:p>
        </p:txBody>
      </p:sp>
      <p:sp>
        <p:nvSpPr>
          <p:cNvPr id="111" name="Boyd et al, PLoS ONE, 2013"/>
          <p:cNvSpPr txBox="1"/>
          <p:nvPr/>
        </p:nvSpPr>
        <p:spPr>
          <a:xfrm>
            <a:off x="8826415" y="9036050"/>
            <a:ext cx="394289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/>
            <a:r>
              <a:t>Boyd et al, PLoS ONE, 2013</a:t>
            </a:r>
          </a:p>
        </p:txBody>
      </p:sp>
      <p:sp>
        <p:nvSpPr>
          <p:cNvPr id="112" name="Thermal reaction norms for Thalassiosira pseudonana"/>
          <p:cNvSpPr txBox="1"/>
          <p:nvPr/>
        </p:nvSpPr>
        <p:spPr>
          <a:xfrm>
            <a:off x="1922780" y="357716"/>
            <a:ext cx="915924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Thermal reaction norms for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Thalassiosira pseudonana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Local adaptation…"/>
          <p:cNvSpPr txBox="1"/>
          <p:nvPr/>
        </p:nvSpPr>
        <p:spPr>
          <a:xfrm>
            <a:off x="3420008" y="3168649"/>
            <a:ext cx="6164784" cy="34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Local adaptation</a:t>
            </a:r>
          </a:p>
          <a:p>
            <a:pPr>
              <a:defRPr sz="6400"/>
            </a:pPr>
            <a:r>
              <a:t>or</a:t>
            </a:r>
          </a:p>
          <a:p>
            <a:pPr>
              <a:defRPr sz="6400"/>
            </a:pPr>
            <a:r>
              <a:t>migration?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he long tail of biodiversity"/>
          <p:cNvSpPr txBox="1"/>
          <p:nvPr/>
        </p:nvSpPr>
        <p:spPr>
          <a:xfrm>
            <a:off x="1502206" y="4273550"/>
            <a:ext cx="1000038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The long tail of biodiversity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arlós Pedro-Alió, TRENDS in Microbiology 2006"/>
          <p:cNvSpPr txBox="1"/>
          <p:nvPr/>
        </p:nvSpPr>
        <p:spPr>
          <a:xfrm>
            <a:off x="5243802" y="9036050"/>
            <a:ext cx="752550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/>
            <a:r>
              <a:t>Carlós Pedro-Alió, TRENDS in Microbiology 2006</a:t>
            </a:r>
          </a:p>
        </p:txBody>
      </p:sp>
      <p:pic>
        <p:nvPicPr>
          <p:cNvPr id="119" name="Long_tail.pdf" descr="Long_tai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712" y="2007011"/>
            <a:ext cx="10957376" cy="5739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797979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Light"/>
        <a:ea typeface="Avenir Light"/>
        <a:cs typeface="Avenir Light"/>
      </a:majorFont>
      <a:minorFont>
        <a:latin typeface="Avenir Black"/>
        <a:ea typeface="Avenir Black"/>
        <a:cs typeface="Avenir Blac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797979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venir Light"/>
        <a:ea typeface="Avenir Light"/>
        <a:cs typeface="Avenir Light"/>
      </a:majorFont>
      <a:minorFont>
        <a:latin typeface="Avenir Black"/>
        <a:ea typeface="Avenir Black"/>
        <a:cs typeface="Avenir Black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797979"/>
            </a:solidFill>
            <a:effectLst/>
            <a:uFillTx/>
            <a:latin typeface="Avenir Book"/>
            <a:ea typeface="Avenir Book"/>
            <a:cs typeface="Avenir Book"/>
            <a:sym typeface="Avenir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