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media1.mov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6600" u="none" kumimoji="0" normalizeH="0">
        <a:ln>
          <a:noFill/>
        </a:ln>
        <a:solidFill>
          <a:srgbClr val="797979"/>
        </a:solidFill>
        <a:effectLst/>
        <a:uFillTx/>
        <a:latin typeface="+mj-lt"/>
        <a:ea typeface="+mj-ea"/>
        <a:cs typeface="+mj-cs"/>
        <a:sym typeface="Avenir Book"/>
      </a:defRPr>
    </a:lvl1pPr>
    <a:lvl2pPr marL="0" marR="0" indent="3429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6600" u="none" kumimoji="0" normalizeH="0">
        <a:ln>
          <a:noFill/>
        </a:ln>
        <a:solidFill>
          <a:srgbClr val="797979"/>
        </a:solidFill>
        <a:effectLst/>
        <a:uFillTx/>
        <a:latin typeface="+mj-lt"/>
        <a:ea typeface="+mj-ea"/>
        <a:cs typeface="+mj-cs"/>
        <a:sym typeface="Avenir Book"/>
      </a:defRPr>
    </a:lvl2pPr>
    <a:lvl3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6600" u="none" kumimoji="0" normalizeH="0">
        <a:ln>
          <a:noFill/>
        </a:ln>
        <a:solidFill>
          <a:srgbClr val="797979"/>
        </a:solidFill>
        <a:effectLst/>
        <a:uFillTx/>
        <a:latin typeface="+mj-lt"/>
        <a:ea typeface="+mj-ea"/>
        <a:cs typeface="+mj-cs"/>
        <a:sym typeface="Avenir Book"/>
      </a:defRPr>
    </a:lvl3pPr>
    <a:lvl4pPr marL="0" marR="0" indent="10287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6600" u="none" kumimoji="0" normalizeH="0">
        <a:ln>
          <a:noFill/>
        </a:ln>
        <a:solidFill>
          <a:srgbClr val="797979"/>
        </a:solidFill>
        <a:effectLst/>
        <a:uFillTx/>
        <a:latin typeface="+mj-lt"/>
        <a:ea typeface="+mj-ea"/>
        <a:cs typeface="+mj-cs"/>
        <a:sym typeface="Avenir Book"/>
      </a:defRPr>
    </a:lvl4pPr>
    <a:lvl5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6600" u="none" kumimoji="0" normalizeH="0">
        <a:ln>
          <a:noFill/>
        </a:ln>
        <a:solidFill>
          <a:srgbClr val="797979"/>
        </a:solidFill>
        <a:effectLst/>
        <a:uFillTx/>
        <a:latin typeface="+mj-lt"/>
        <a:ea typeface="+mj-ea"/>
        <a:cs typeface="+mj-cs"/>
        <a:sym typeface="Avenir Book"/>
      </a:defRPr>
    </a:lvl5pPr>
    <a:lvl6pPr marL="0" marR="0" indent="17145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6600" u="none" kumimoji="0" normalizeH="0">
        <a:ln>
          <a:noFill/>
        </a:ln>
        <a:solidFill>
          <a:srgbClr val="797979"/>
        </a:solidFill>
        <a:effectLst/>
        <a:uFillTx/>
        <a:latin typeface="+mj-lt"/>
        <a:ea typeface="+mj-ea"/>
        <a:cs typeface="+mj-cs"/>
        <a:sym typeface="Avenir Book"/>
      </a:defRPr>
    </a:lvl6pPr>
    <a:lvl7pPr marL="0" marR="0" indent="2057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6600" u="none" kumimoji="0" normalizeH="0">
        <a:ln>
          <a:noFill/>
        </a:ln>
        <a:solidFill>
          <a:srgbClr val="797979"/>
        </a:solidFill>
        <a:effectLst/>
        <a:uFillTx/>
        <a:latin typeface="+mj-lt"/>
        <a:ea typeface="+mj-ea"/>
        <a:cs typeface="+mj-cs"/>
        <a:sym typeface="Avenir Book"/>
      </a:defRPr>
    </a:lvl7pPr>
    <a:lvl8pPr marL="0" marR="0" indent="24003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6600" u="none" kumimoji="0" normalizeH="0">
        <a:ln>
          <a:noFill/>
        </a:ln>
        <a:solidFill>
          <a:srgbClr val="797979"/>
        </a:solidFill>
        <a:effectLst/>
        <a:uFillTx/>
        <a:latin typeface="+mj-lt"/>
        <a:ea typeface="+mj-ea"/>
        <a:cs typeface="+mj-cs"/>
        <a:sym typeface="Avenir Book"/>
      </a:defRPr>
    </a:lvl8pPr>
    <a:lvl9pPr marL="0" marR="0" indent="2743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6600" u="none" kumimoji="0" normalizeH="0">
        <a:ln>
          <a:noFill/>
        </a:ln>
        <a:solidFill>
          <a:srgbClr val="797979"/>
        </a:solidFill>
        <a:effectLst/>
        <a:uFillTx/>
        <a:latin typeface="+mj-lt"/>
        <a:ea typeface="+mj-ea"/>
        <a:cs typeface="+mj-cs"/>
        <a:sym typeface="Avenir Book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…"/>
          <p:cNvSpPr txBox="1"/>
          <p:nvPr>
            <p:ph type="body" sz="quarter" idx="21"/>
          </p:nvPr>
        </p:nvSpPr>
        <p:spPr>
          <a:xfrm>
            <a:off x="13933923" y="10402887"/>
            <a:ext cx="5589985" cy="2768601"/>
          </a:xfrm>
          <a:prstGeom prst="rect">
            <a:avLst/>
          </a:prstGeom>
        </p:spPr>
        <p:txBody>
          <a:bodyPr lIns="71437" tIns="71437" rIns="71437" bIns="71437" anchor="ctr">
            <a:spAutoFit/>
          </a:bodyPr>
          <a:lstStyle/>
          <a:p>
            <a:pPr marL="0" indent="0" algn="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Te</a:t>
            </a:r>
          </a:p>
          <a:p>
            <a:pPr marL="0" indent="0" algn="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</a:p>
          <a:p>
            <a:pPr marL="0" indent="0" algn="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xt</a:t>
            </a:r>
          </a:p>
        </p:txBody>
      </p:sp>
      <p:sp>
        <p:nvSpPr>
          <p:cNvPr id="12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>
            <a:noAutofit/>
          </a:bodyPr>
          <a:lstStyle>
            <a:lvl1pPr algn="ctr" defTabSz="821531">
              <a:lnSpc>
                <a:spcPct val="100000"/>
              </a:lnSpc>
              <a:defRPr sz="9000">
                <a:solidFill>
                  <a:srgbClr val="797979"/>
                </a:solidFill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4833937" y="7072312"/>
            <a:ext cx="14716126" cy="2768204"/>
          </a:xfrm>
          <a:prstGeom prst="rect">
            <a:avLst/>
          </a:prstGeom>
        </p:spPr>
        <p:txBody>
          <a:bodyPr lIns="71437" tIns="71437" rIns="71437" bIns="71437">
            <a:noAutofit/>
          </a:bodyPr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1pPr>
            <a:lvl2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2pPr>
            <a:lvl3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3pPr>
            <a:lvl4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4pPr>
            <a:lvl5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Avenir Book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7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/>
          <a:lstStyle>
            <a:lvl1pPr>
              <a:buFont typeface="Avenir Book"/>
              <a:defRPr>
                <a:latin typeface="+mj-lt"/>
                <a:ea typeface="+mj-ea"/>
                <a:cs typeface="+mj-cs"/>
                <a:sym typeface="Avenir Book"/>
              </a:defRPr>
            </a:lvl1pPr>
            <a:lvl2pPr>
              <a:buFont typeface="Avenir Book"/>
              <a:defRPr>
                <a:latin typeface="+mj-lt"/>
                <a:ea typeface="+mj-ea"/>
                <a:cs typeface="+mj-cs"/>
                <a:sym typeface="Avenir Book"/>
              </a:defRPr>
            </a:lvl2pPr>
            <a:lvl3pPr>
              <a:buFont typeface="Avenir Book"/>
              <a:defRPr>
                <a:latin typeface="+mj-lt"/>
                <a:ea typeface="+mj-ea"/>
                <a:cs typeface="+mj-cs"/>
                <a:sym typeface="Avenir Book"/>
              </a:defRPr>
            </a:lvl3pPr>
            <a:lvl4pPr>
              <a:buFont typeface="Avenir Book"/>
              <a:defRPr>
                <a:latin typeface="+mj-lt"/>
                <a:ea typeface="+mj-ea"/>
                <a:cs typeface="+mj-cs"/>
                <a:sym typeface="Avenir Book"/>
              </a:defRPr>
            </a:lvl4pPr>
            <a:lvl5pPr>
              <a:buFont typeface="Avenir Book"/>
              <a:defRPr>
                <a:latin typeface="+mj-lt"/>
                <a:ea typeface="+mj-ea"/>
                <a:cs typeface="+mj-cs"/>
                <a:sym typeface="Avenir Book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lide Number"/>
          <p:cNvSpPr txBox="1"/>
          <p:nvPr>
            <p:ph type="sldNum" sz="quarter" idx="2"/>
          </p:nvPr>
        </p:nvSpPr>
        <p:spPr>
          <a:xfrm>
            <a:off x="22173082" y="12776834"/>
            <a:ext cx="534519" cy="60198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Avenir Boo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6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itle Text"/>
          <p:cNvSpPr txBox="1"/>
          <p:nvPr>
            <p:ph type="title"/>
          </p:nvPr>
        </p:nvSpPr>
        <p:spPr>
          <a:xfrm>
            <a:off x="3048000" y="2244725"/>
            <a:ext cx="18288000" cy="4775201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Title Text</a:t>
            </a:r>
          </a:p>
        </p:txBody>
      </p:sp>
      <p:sp>
        <p:nvSpPr>
          <p:cNvPr id="115" name="Body Level One…"/>
          <p:cNvSpPr txBox="1"/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4800"/>
            </a:lvl1pPr>
            <a:lvl2pPr marL="0" indent="457200" algn="ctr">
              <a:buSzTx/>
              <a:buFontTx/>
              <a:buNone/>
              <a:defRPr sz="4800"/>
            </a:lvl2pPr>
            <a:lvl3pPr marL="0" indent="914400" algn="ctr">
              <a:buSzTx/>
              <a:buFontTx/>
              <a:buNone/>
              <a:defRPr sz="4800"/>
            </a:lvl3pPr>
            <a:lvl4pPr marL="0" indent="1371600" algn="ctr">
              <a:buSzTx/>
              <a:buFontTx/>
              <a:buNone/>
              <a:defRPr sz="4800"/>
            </a:lvl4pPr>
            <a:lvl5pPr marL="0" indent="1828800" algn="ctr"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xfrm>
            <a:off x="4833937" y="357187"/>
            <a:ext cx="14716126" cy="2625329"/>
          </a:xfrm>
          <a:prstGeom prst="rect">
            <a:avLst/>
          </a:prstGeom>
        </p:spPr>
        <p:txBody>
          <a:bodyPr lIns="71437" tIns="71437" rIns="71437" bIns="71437" anchor="b">
            <a:noAutofit/>
          </a:bodyPr>
          <a:lstStyle>
            <a:lvl1pPr algn="ctr" defTabSz="821531">
              <a:lnSpc>
                <a:spcPct val="100000"/>
              </a:lnSpc>
              <a:defRPr sz="9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half" idx="1"/>
          </p:nvPr>
        </p:nvSpPr>
        <p:spPr>
          <a:xfrm>
            <a:off x="4833937" y="3000375"/>
            <a:ext cx="14716126" cy="8929688"/>
          </a:xfrm>
          <a:prstGeom prst="rect">
            <a:avLst/>
          </a:prstGeom>
        </p:spPr>
        <p:txBody>
          <a:bodyPr lIns="71437" tIns="71437" rIns="71437" bIns="71437" anchor="ctr">
            <a:noAutofit/>
          </a:bodyPr>
          <a:lstStyle>
            <a:lvl1pPr marL="628650" indent="-628650" defTabSz="821531">
              <a:lnSpc>
                <a:spcPct val="100000"/>
              </a:lnSpc>
              <a:spcBef>
                <a:spcPts val="3300"/>
              </a:spcBef>
              <a:buSzPct val="100000"/>
              <a:buFont typeface="Lucida Grande"/>
              <a:buChar char="‣"/>
              <a:defRPr sz="66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1pPr>
            <a:lvl2pPr marL="843038" indent="-385838" defTabSz="821531">
              <a:lnSpc>
                <a:spcPct val="100000"/>
              </a:lnSpc>
              <a:spcBef>
                <a:spcPts val="3300"/>
              </a:spcBef>
              <a:buFontTx/>
              <a:buChar char="-"/>
              <a:defRPr sz="5800">
                <a:solidFill>
                  <a:srgbClr val="797979"/>
                </a:solidFill>
                <a:latin typeface="Avenir Book Oblique"/>
                <a:ea typeface="Avenir Book Oblique"/>
                <a:cs typeface="Avenir Book Oblique"/>
                <a:sym typeface="Avenir Book Oblique"/>
              </a:defRPr>
            </a:lvl2pPr>
            <a:lvl3pPr marL="1088571" indent="-631371" defTabSz="821531">
              <a:lnSpc>
                <a:spcPct val="100000"/>
              </a:lnSpc>
              <a:spcBef>
                <a:spcPts val="3300"/>
              </a:spcBef>
              <a:buSzPct val="125000"/>
              <a:buFont typeface="Lucida Grande"/>
              <a:buChar char="‣"/>
              <a:defRPr sz="58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3pPr>
            <a:lvl4pPr marL="1088571" indent="-631371" defTabSz="821531">
              <a:lnSpc>
                <a:spcPct val="100000"/>
              </a:lnSpc>
              <a:spcBef>
                <a:spcPts val="3300"/>
              </a:spcBef>
              <a:buSzPct val="125000"/>
              <a:buFont typeface="Lucida Grande"/>
              <a:buChar char="‣"/>
              <a:defRPr sz="58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4pPr>
            <a:lvl5pPr marL="1088571" indent="-631371" defTabSz="821531">
              <a:lnSpc>
                <a:spcPct val="100000"/>
              </a:lnSpc>
              <a:spcBef>
                <a:spcPts val="3300"/>
              </a:spcBef>
              <a:buSzPct val="125000"/>
              <a:buFont typeface="Lucida Grande"/>
              <a:buChar char="‣"/>
              <a:defRPr sz="58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ody Level One…"/>
          <p:cNvSpPr txBox="1"/>
          <p:nvPr>
            <p:ph type="body" idx="1"/>
          </p:nvPr>
        </p:nvSpPr>
        <p:spPr>
          <a:xfrm>
            <a:off x="4833937" y="1785937"/>
            <a:ext cx="14716126" cy="10144126"/>
          </a:xfrm>
          <a:prstGeom prst="rect">
            <a:avLst/>
          </a:prstGeom>
        </p:spPr>
        <p:txBody>
          <a:bodyPr lIns="71437" tIns="71437" rIns="71437" bIns="71437" anchor="ctr">
            <a:noAutofit/>
          </a:bodyPr>
          <a:lstStyle>
            <a:lvl1pPr marL="1106714" indent="-789214" defTabSz="821531">
              <a:lnSpc>
                <a:spcPct val="100000"/>
              </a:lnSpc>
              <a:spcBef>
                <a:spcPts val="6700"/>
              </a:spcBef>
              <a:buSzPct val="171000"/>
              <a:buFontTx/>
              <a:defRPr sz="58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1pPr>
            <a:lvl2pPr marL="1551214" indent="-789214" defTabSz="821531">
              <a:lnSpc>
                <a:spcPct val="100000"/>
              </a:lnSpc>
              <a:spcBef>
                <a:spcPts val="6700"/>
              </a:spcBef>
              <a:buSzPct val="171000"/>
              <a:buFontTx/>
              <a:defRPr sz="58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2pPr>
            <a:lvl3pPr marL="1995714" indent="-789214" defTabSz="821531">
              <a:lnSpc>
                <a:spcPct val="100000"/>
              </a:lnSpc>
              <a:spcBef>
                <a:spcPts val="6700"/>
              </a:spcBef>
              <a:buSzPct val="171000"/>
              <a:buFontTx/>
              <a:defRPr sz="58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3pPr>
            <a:lvl4pPr marL="2440214" indent="-789214" defTabSz="821531">
              <a:lnSpc>
                <a:spcPct val="100000"/>
              </a:lnSpc>
              <a:spcBef>
                <a:spcPts val="6700"/>
              </a:spcBef>
              <a:buSzPct val="171000"/>
              <a:buFontTx/>
              <a:defRPr sz="58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4pPr>
            <a:lvl5pPr marL="2884714" indent="-789214" defTabSz="821531">
              <a:lnSpc>
                <a:spcPct val="100000"/>
              </a:lnSpc>
              <a:spcBef>
                <a:spcPts val="6700"/>
              </a:spcBef>
              <a:buSzPct val="171000"/>
              <a:buFontTx/>
              <a:defRPr sz="58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"/>
          <p:cNvSpPr txBox="1"/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Text"/>
          <p:cNvSpPr txBox="1"/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</p:spPr>
        <p:txBody>
          <a:bodyPr lIns="71437" tIns="71437" rIns="71437" bIns="71437">
            <a:noAutofit/>
          </a:bodyPr>
          <a:lstStyle>
            <a:lvl1pPr algn="ctr" defTabSz="821531">
              <a:lnSpc>
                <a:spcPct val="100000"/>
              </a:lnSpc>
              <a:defRPr sz="9000">
                <a:solidFill>
                  <a:srgbClr val="797979"/>
                </a:solidFill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6" name="Slide Number"/>
          <p:cNvSpPr txBox="1"/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/>
          <p:nvPr>
            <p:ph type="title"/>
          </p:nvPr>
        </p:nvSpPr>
        <p:spPr>
          <a:xfrm>
            <a:off x="4833937" y="4179093"/>
            <a:ext cx="14716126" cy="5357814"/>
          </a:xfrm>
          <a:prstGeom prst="rect">
            <a:avLst/>
          </a:prstGeom>
        </p:spPr>
        <p:txBody>
          <a:bodyPr lIns="71437" tIns="71437" rIns="71437" bIns="71437">
            <a:noAutofit/>
          </a:bodyPr>
          <a:lstStyle>
            <a:lvl1pPr algn="ctr" defTabSz="821531">
              <a:lnSpc>
                <a:spcPct val="100000"/>
              </a:lnSpc>
              <a:defRPr sz="9000">
                <a:solidFill>
                  <a:srgbClr val="797979"/>
                </a:solidFill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4" name="Slide Number"/>
          <p:cNvSpPr txBox="1"/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enter Sent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Text"/>
          <p:cNvSpPr txBox="1"/>
          <p:nvPr>
            <p:ph type="title"/>
          </p:nvPr>
        </p:nvSpPr>
        <p:spPr>
          <a:xfrm>
            <a:off x="4833937" y="4179093"/>
            <a:ext cx="14716126" cy="5357814"/>
          </a:xfrm>
          <a:prstGeom prst="rect">
            <a:avLst/>
          </a:prstGeom>
        </p:spPr>
        <p:txBody>
          <a:bodyPr lIns="71437" tIns="71437" rIns="71437" bIns="71437">
            <a:noAutofit/>
          </a:bodyPr>
          <a:lstStyle>
            <a:lvl1pPr algn="ctr" defTabSz="821531">
              <a:lnSpc>
                <a:spcPct val="100000"/>
              </a:lnSpc>
              <a:defRPr sz="9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2" name="Slide Number"/>
          <p:cNvSpPr txBox="1"/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Image"/>
          <p:cNvSpPr/>
          <p:nvPr>
            <p:ph type="pic" idx="21"/>
          </p:nvPr>
        </p:nvSpPr>
        <p:spPr>
          <a:xfrm>
            <a:off x="4726781" y="2303859"/>
            <a:ext cx="14716143" cy="9129161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70" name="Title Text"/>
          <p:cNvSpPr txBox="1"/>
          <p:nvPr>
            <p:ph type="title"/>
          </p:nvPr>
        </p:nvSpPr>
        <p:spPr>
          <a:xfrm>
            <a:off x="4726781" y="10572750"/>
            <a:ext cx="14716126" cy="3053954"/>
          </a:xfrm>
          <a:prstGeom prst="rect">
            <a:avLst/>
          </a:prstGeom>
        </p:spPr>
        <p:txBody>
          <a:bodyPr lIns="71437" tIns="71437" rIns="71437" bIns="71437" anchor="b">
            <a:noAutofit/>
          </a:bodyPr>
          <a:lstStyle>
            <a:lvl1pPr algn="ctr" defTabSz="821531">
              <a:lnSpc>
                <a:spcPct val="100000"/>
              </a:lnSpc>
              <a:defRPr sz="90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1" name="Slide Number"/>
          <p:cNvSpPr txBox="1"/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Image"/>
          <p:cNvSpPr/>
          <p:nvPr>
            <p:ph type="pic" sz="quarter" idx="21"/>
          </p:nvPr>
        </p:nvSpPr>
        <p:spPr>
          <a:xfrm>
            <a:off x="13067109" y="2268140"/>
            <a:ext cx="5929313" cy="8899794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79" name="Title Text"/>
          <p:cNvSpPr txBox="1"/>
          <p:nvPr>
            <p:ph type="title"/>
          </p:nvPr>
        </p:nvSpPr>
        <p:spPr>
          <a:xfrm>
            <a:off x="3940968" y="1982390"/>
            <a:ext cx="8251032" cy="4643439"/>
          </a:xfrm>
          <a:prstGeom prst="rect">
            <a:avLst/>
          </a:prstGeom>
        </p:spPr>
        <p:txBody>
          <a:bodyPr lIns="71437" tIns="71437" rIns="71437" bIns="71437" anchor="b">
            <a:noAutofit/>
          </a:bodyPr>
          <a:lstStyle>
            <a:lvl1pPr algn="ctr" defTabSz="821531">
              <a:lnSpc>
                <a:spcPct val="100000"/>
              </a:lnSpc>
              <a:defRPr sz="9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0" name="Body Level One…"/>
          <p:cNvSpPr txBox="1"/>
          <p:nvPr>
            <p:ph type="body" sz="quarter" idx="1"/>
          </p:nvPr>
        </p:nvSpPr>
        <p:spPr>
          <a:xfrm>
            <a:off x="3940968" y="6732984"/>
            <a:ext cx="8251032" cy="4643438"/>
          </a:xfrm>
          <a:prstGeom prst="rect">
            <a:avLst/>
          </a:prstGeom>
        </p:spPr>
        <p:txBody>
          <a:bodyPr lIns="71437" tIns="71437" rIns="71437" bIns="71437">
            <a:noAutofit/>
          </a:bodyPr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600">
                <a:latin typeface="Gill Sans"/>
                <a:ea typeface="Gill Sans"/>
                <a:cs typeface="Gill Sans"/>
                <a:sym typeface="Gill Sans"/>
              </a:defRPr>
            </a:lvl1pPr>
            <a:lvl2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600">
                <a:latin typeface="Gill Sans"/>
                <a:ea typeface="Gill Sans"/>
                <a:cs typeface="Gill Sans"/>
                <a:sym typeface="Gill Sans"/>
              </a:defRPr>
            </a:lvl2pPr>
            <a:lvl3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600">
                <a:latin typeface="Gill Sans"/>
                <a:ea typeface="Gill Sans"/>
                <a:cs typeface="Gill Sans"/>
                <a:sym typeface="Gill Sans"/>
              </a:defRPr>
            </a:lvl3pPr>
            <a:lvl4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600">
                <a:latin typeface="Gill Sans"/>
                <a:ea typeface="Gill Sans"/>
                <a:cs typeface="Gill Sans"/>
                <a:sym typeface="Gill Sans"/>
              </a:defRPr>
            </a:lvl4pPr>
            <a:lvl5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6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22203052" y="12802235"/>
            <a:ext cx="504548" cy="551181"/>
          </a:xfrm>
          <a:prstGeom prst="rect">
            <a:avLst/>
          </a:prstGeom>
          <a:ln w="12700">
            <a:miter lim="400000"/>
          </a:ln>
        </p:spPr>
        <p:txBody>
          <a:bodyPr wrap="none" tIns="91439" bIns="91439" anchor="ctr">
            <a:spAutoFit/>
          </a:bodyPr>
          <a:lstStyle>
            <a:lvl1pPr algn="r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57200" marR="0" indent="-457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990600" marR="0" indent="-5334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554479" marR="0" indent="-640079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0828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5400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9972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4544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9116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688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.tif"/><Relationship Id="rId4" Type="http://schemas.openxmlformats.org/officeDocument/2006/relationships/image" Target="../media/image4.png"/><Relationship Id="rId5" Type="http://schemas.openxmlformats.org/officeDocument/2006/relationships/image" Target="../media/image2.tif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4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tif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Relationship Id="rId3" Type="http://schemas.openxmlformats.org/officeDocument/2006/relationships/image" Target="../media/image33.png"/><Relationship Id="rId4" Type="http://schemas.openxmlformats.org/officeDocument/2006/relationships/image" Target="../media/image11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tif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bjonsson@princeton.edu" TargetMode="Externa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video" Target="../media/media1.mov"/><Relationship Id="rId3" Type="http://schemas.microsoft.com/office/2007/relationships/media" Target="../media/media1.mov"/><Relationship Id="rId4" Type="http://schemas.openxmlformats.org/officeDocument/2006/relationships/image" Target="../media/image10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tif"/><Relationship Id="rId3" Type="http://schemas.openxmlformats.org/officeDocument/2006/relationships/image" Target="../media/image1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Bror F. Jönsson UNH…"/>
          <p:cNvSpPr txBox="1"/>
          <p:nvPr>
            <p:ph type="body" idx="21"/>
          </p:nvPr>
        </p:nvSpPr>
        <p:spPr>
          <a:xfrm>
            <a:off x="14122389" y="10175001"/>
            <a:ext cx="9250134" cy="4498976"/>
          </a:xfrm>
          <a:prstGeom prst="rect">
            <a:avLst/>
          </a:prstGeom>
        </p:spPr>
        <p:txBody>
          <a:bodyPr/>
          <a:lstStyle/>
          <a:p>
            <a:pPr marL="0" indent="0" algn="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Bror F. Jönsson UNH</a:t>
            </a:r>
          </a:p>
          <a:p>
            <a:pPr marL="0" indent="0" algn="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Joseph Salisbury  UNH</a:t>
            </a:r>
          </a:p>
          <a:p>
            <a:pPr marL="0" indent="0" algn="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Elizabeth C. Atwood PML</a:t>
            </a:r>
          </a:p>
          <a:p>
            <a:pPr marL="0" indent="0" algn="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Shubha Sathyendranath PML</a:t>
            </a:r>
          </a:p>
          <a:p>
            <a:pPr marL="0" indent="0" algn="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Amala Mahadevan  WHOI</a:t>
            </a:r>
          </a:p>
          <a:p>
            <a:pPr marL="0" indent="0" algn="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>
                <a:solidFill>
                  <a:srgbClr val="797979"/>
                </a:solidFill>
                <a:latin typeface="+mn-lt"/>
                <a:ea typeface="+mn-ea"/>
                <a:cs typeface="+mn-cs"/>
                <a:sym typeface="Avenir Heavy"/>
              </a:defRPr>
            </a:pPr>
          </a:p>
        </p:txBody>
      </p:sp>
      <p:sp>
        <p:nvSpPr>
          <p:cNvPr id="126" name="Isolation and Connectivity:…"/>
          <p:cNvSpPr txBox="1"/>
          <p:nvPr>
            <p:ph type="ctrTitle"/>
          </p:nvPr>
        </p:nvSpPr>
        <p:spPr>
          <a:xfrm>
            <a:off x="2087940" y="1644848"/>
            <a:ext cx="20208120" cy="7911704"/>
          </a:xfrm>
          <a:prstGeom prst="rect">
            <a:avLst/>
          </a:prstGeom>
        </p:spPr>
        <p:txBody>
          <a:bodyPr anchor="ctr"/>
          <a:lstStyle/>
          <a:p>
            <a:pPr/>
            <a:r>
              <a:t>Isolation and Connectivity: </a:t>
            </a:r>
          </a:p>
          <a:p>
            <a:pPr/>
            <a:r>
              <a:t>Why Scales are Critical </a:t>
            </a:r>
          </a:p>
        </p:txBody>
      </p:sp>
      <p:pic>
        <p:nvPicPr>
          <p:cNvPr id="127" name="ESA_logo_2020_Deep.pdf" descr="ESA_logo_2020_Deep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26287" y="11006851"/>
            <a:ext cx="2797026" cy="1006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350010" y="10935312"/>
            <a:ext cx="3683980" cy="1149480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Rectangle"/>
          <p:cNvSpPr/>
          <p:nvPr/>
        </p:nvSpPr>
        <p:spPr>
          <a:xfrm>
            <a:off x="9526810" y="10511690"/>
            <a:ext cx="5330379" cy="1996724"/>
          </a:xfrm>
          <a:prstGeom prst="rect">
            <a:avLst/>
          </a:prstGeom>
          <a:solidFill>
            <a:srgbClr val="FFFFFF">
              <a:alpha val="36896"/>
            </a:srgb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pic>
        <p:nvPicPr>
          <p:cNvPr id="130" name="CenterStackedBlueDigital_RGB.png" descr="CenterStackedBlueDigital_RGB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78137" y="10482126"/>
            <a:ext cx="2113493" cy="2055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060686" y="10614889"/>
            <a:ext cx="2234617" cy="1790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example_map.png" descr="example_map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843994" y="3808670"/>
            <a:ext cx="3277015" cy="2511025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Star"/>
          <p:cNvSpPr/>
          <p:nvPr/>
        </p:nvSpPr>
        <p:spPr>
          <a:xfrm>
            <a:off x="18611446" y="5007579"/>
            <a:ext cx="231113" cy="283764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pic>
        <p:nvPicPr>
          <p:cNvPr id="21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403138"/>
            <a:ext cx="24384001" cy="87319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example_map.png" descr="example_map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91097" y="2985085"/>
            <a:ext cx="3277015" cy="2511025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tar"/>
          <p:cNvSpPr/>
          <p:nvPr/>
        </p:nvSpPr>
        <p:spPr>
          <a:xfrm>
            <a:off x="19258550" y="4183994"/>
            <a:ext cx="231112" cy="283764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13" name="CCI 4km resolution 63°W 42°N"/>
          <p:cNvSpPr txBox="1"/>
          <p:nvPr/>
        </p:nvSpPr>
        <p:spPr>
          <a:xfrm>
            <a:off x="6319736" y="1244203"/>
            <a:ext cx="11744529" cy="128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/>
            <a:r>
              <a:t>CCI 4km resolution 63°W 42°N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44686" y="6798165"/>
            <a:ext cx="17494628" cy="68760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36726" y="3728557"/>
            <a:ext cx="9310548" cy="3235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64008" y="128782"/>
            <a:ext cx="9340734" cy="3235468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Line"/>
          <p:cNvSpPr/>
          <p:nvPr/>
        </p:nvSpPr>
        <p:spPr>
          <a:xfrm flipV="1">
            <a:off x="18567400" y="7012638"/>
            <a:ext cx="1" cy="5293077"/>
          </a:xfrm>
          <a:prstGeom prst="line">
            <a:avLst/>
          </a:prstGeom>
          <a:ln w="88900">
            <a:solidFill>
              <a:schemeClr val="accent4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pic>
        <p:nvPicPr>
          <p:cNvPr id="219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721405" y="128782"/>
            <a:ext cx="9082389" cy="3235468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Rectangle"/>
          <p:cNvSpPr/>
          <p:nvPr/>
        </p:nvSpPr>
        <p:spPr>
          <a:xfrm>
            <a:off x="5054600" y="7162800"/>
            <a:ext cx="4147840" cy="20153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21" name="Line"/>
          <p:cNvSpPr/>
          <p:nvPr/>
        </p:nvSpPr>
        <p:spPr>
          <a:xfrm flipV="1">
            <a:off x="5943599" y="7076138"/>
            <a:ext cx="1" cy="5293077"/>
          </a:xfrm>
          <a:prstGeom prst="line">
            <a:avLst/>
          </a:prstGeom>
          <a:ln w="88900">
            <a:solidFill>
              <a:schemeClr val="accent4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22" name="Line"/>
          <p:cNvSpPr/>
          <p:nvPr/>
        </p:nvSpPr>
        <p:spPr>
          <a:xfrm flipH="1">
            <a:off x="6063952" y="3286125"/>
            <a:ext cx="207765" cy="3450134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23" name="Line"/>
          <p:cNvSpPr/>
          <p:nvPr/>
        </p:nvSpPr>
        <p:spPr>
          <a:xfrm>
            <a:off x="18370252" y="3539412"/>
            <a:ext cx="207764" cy="3450134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24" name="Line"/>
          <p:cNvSpPr/>
          <p:nvPr/>
        </p:nvSpPr>
        <p:spPr>
          <a:xfrm flipH="1">
            <a:off x="11745415" y="6621905"/>
            <a:ext cx="494642" cy="494642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sinusodial_timescale_182.5.pdf" descr="sinusodial_timescale_182.5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10600" y="1730307"/>
            <a:ext cx="6350000" cy="4807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sinusodial_random_100.pdf" descr="sinusodial_random_100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6800" y="1730307"/>
            <a:ext cx="6350000" cy="4807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sinusodial_timescale_91.25.pdf" descr="sinusodial_timescale_91.25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154400" y="1730307"/>
            <a:ext cx="6350000" cy="4807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sinusodial_random_100.pdf" descr="sinusodial_random_100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6800" y="7911800"/>
            <a:ext cx="6350000" cy="4807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sinusodial_random_40.pdf" descr="sinusodial_random_40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610600" y="7911800"/>
            <a:ext cx="6350000" cy="4807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sinusodial_random_20.pdf" descr="sinusodial_random_20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154400" y="7911800"/>
            <a:ext cx="6350000" cy="4807316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100%"/>
          <p:cNvSpPr txBox="1"/>
          <p:nvPr/>
        </p:nvSpPr>
        <p:spPr>
          <a:xfrm>
            <a:off x="5637427" y="11223103"/>
            <a:ext cx="1680186" cy="981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r">
              <a:defRPr sz="4800"/>
            </a:lvl1pPr>
          </a:lstStyle>
          <a:p>
            <a:pPr/>
            <a:r>
              <a:t>100%</a:t>
            </a:r>
          </a:p>
        </p:txBody>
      </p:sp>
      <p:sp>
        <p:nvSpPr>
          <p:cNvPr id="233" name="40%"/>
          <p:cNvSpPr txBox="1"/>
          <p:nvPr/>
        </p:nvSpPr>
        <p:spPr>
          <a:xfrm>
            <a:off x="13520165" y="11223103"/>
            <a:ext cx="1341248" cy="981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r">
              <a:defRPr sz="4800"/>
            </a:lvl1pPr>
          </a:lstStyle>
          <a:p>
            <a:pPr/>
            <a:r>
              <a:t>40%</a:t>
            </a:r>
          </a:p>
        </p:txBody>
      </p:sp>
      <p:sp>
        <p:nvSpPr>
          <p:cNvPr id="234" name="20%"/>
          <p:cNvSpPr txBox="1"/>
          <p:nvPr/>
        </p:nvSpPr>
        <p:spPr>
          <a:xfrm>
            <a:off x="21063965" y="11223103"/>
            <a:ext cx="1341248" cy="981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r">
              <a:defRPr sz="4800"/>
            </a:lvl1pPr>
          </a:lstStyle>
          <a:p>
            <a:pPr/>
            <a:r>
              <a:t>20%</a:t>
            </a:r>
          </a:p>
        </p:txBody>
      </p:sp>
      <p:sp>
        <p:nvSpPr>
          <p:cNvPr id="235" name="Rectangle"/>
          <p:cNvSpPr/>
          <p:nvPr/>
        </p:nvSpPr>
        <p:spPr>
          <a:xfrm>
            <a:off x="7607300" y="1856994"/>
            <a:ext cx="1563490" cy="1063912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36" name="Rectangle"/>
          <p:cNvSpPr/>
          <p:nvPr/>
        </p:nvSpPr>
        <p:spPr>
          <a:xfrm>
            <a:off x="15151100" y="1679194"/>
            <a:ext cx="1563490" cy="1063912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37" name="Rectangle"/>
          <p:cNvSpPr/>
          <p:nvPr/>
        </p:nvSpPr>
        <p:spPr>
          <a:xfrm>
            <a:off x="63500" y="1856994"/>
            <a:ext cx="1563490" cy="1063912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38" name="Window Size"/>
          <p:cNvSpPr txBox="1"/>
          <p:nvPr/>
        </p:nvSpPr>
        <p:spPr>
          <a:xfrm>
            <a:off x="10832122" y="6717770"/>
            <a:ext cx="1906956" cy="561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/>
            </a:lvl1pPr>
          </a:lstStyle>
          <a:p>
            <a:pPr/>
            <a:r>
              <a:t>Window Size</a:t>
            </a:r>
          </a:p>
        </p:txBody>
      </p:sp>
      <p:grpSp>
        <p:nvGrpSpPr>
          <p:cNvPr id="244" name="Group"/>
          <p:cNvGrpSpPr/>
          <p:nvPr/>
        </p:nvGrpSpPr>
        <p:grpSpPr>
          <a:xfrm>
            <a:off x="8989911" y="6006570"/>
            <a:ext cx="5970690" cy="765176"/>
            <a:chOff x="0" y="0"/>
            <a:chExt cx="5970688" cy="765175"/>
          </a:xfrm>
        </p:grpSpPr>
        <p:sp>
          <p:nvSpPr>
            <p:cNvPr id="239" name="Rectangle"/>
            <p:cNvSpPr/>
            <p:nvPr/>
          </p:nvSpPr>
          <p:spPr>
            <a:xfrm>
              <a:off x="103288" y="91778"/>
              <a:ext cx="5764112" cy="43927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grpSp>
          <p:nvGrpSpPr>
            <p:cNvPr id="243" name="Group"/>
            <p:cNvGrpSpPr/>
            <p:nvPr/>
          </p:nvGrpSpPr>
          <p:grpSpPr>
            <a:xfrm>
              <a:off x="0" y="0"/>
              <a:ext cx="5970689" cy="765175"/>
              <a:chOff x="0" y="0"/>
              <a:chExt cx="5970688" cy="765175"/>
            </a:xfrm>
          </p:grpSpPr>
          <p:sp>
            <p:nvSpPr>
              <p:cNvPr id="240" name="0"/>
              <p:cNvSpPr txBox="1"/>
              <p:nvPr/>
            </p:nvSpPr>
            <p:spPr>
              <a:xfrm>
                <a:off x="-1" y="0"/>
                <a:ext cx="409780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0</a:t>
                </a:r>
              </a:p>
            </p:txBody>
          </p:sp>
          <p:sp>
            <p:nvSpPr>
              <p:cNvPr id="241" name="200"/>
              <p:cNvSpPr txBox="1"/>
              <p:nvPr/>
            </p:nvSpPr>
            <p:spPr>
              <a:xfrm>
                <a:off x="2438196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200</a:t>
                </a:r>
              </a:p>
            </p:txBody>
          </p:sp>
          <p:sp>
            <p:nvSpPr>
              <p:cNvPr id="242" name="400"/>
              <p:cNvSpPr txBox="1"/>
              <p:nvPr/>
            </p:nvSpPr>
            <p:spPr>
              <a:xfrm>
                <a:off x="5052503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400</a:t>
                </a:r>
              </a:p>
            </p:txBody>
          </p:sp>
        </p:grpSp>
      </p:grpSp>
      <p:grpSp>
        <p:nvGrpSpPr>
          <p:cNvPr id="250" name="Group"/>
          <p:cNvGrpSpPr/>
          <p:nvPr/>
        </p:nvGrpSpPr>
        <p:grpSpPr>
          <a:xfrm>
            <a:off x="1446111" y="6006570"/>
            <a:ext cx="5970689" cy="765176"/>
            <a:chOff x="0" y="0"/>
            <a:chExt cx="5970688" cy="765175"/>
          </a:xfrm>
        </p:grpSpPr>
        <p:sp>
          <p:nvSpPr>
            <p:cNvPr id="245" name="Rectangle"/>
            <p:cNvSpPr/>
            <p:nvPr/>
          </p:nvSpPr>
          <p:spPr>
            <a:xfrm>
              <a:off x="103288" y="91778"/>
              <a:ext cx="5764112" cy="43927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grpSp>
          <p:nvGrpSpPr>
            <p:cNvPr id="249" name="Group"/>
            <p:cNvGrpSpPr/>
            <p:nvPr/>
          </p:nvGrpSpPr>
          <p:grpSpPr>
            <a:xfrm>
              <a:off x="0" y="0"/>
              <a:ext cx="5970689" cy="765175"/>
              <a:chOff x="0" y="0"/>
              <a:chExt cx="5970688" cy="765175"/>
            </a:xfrm>
          </p:grpSpPr>
          <p:sp>
            <p:nvSpPr>
              <p:cNvPr id="246" name="0"/>
              <p:cNvSpPr txBox="1"/>
              <p:nvPr/>
            </p:nvSpPr>
            <p:spPr>
              <a:xfrm>
                <a:off x="-1" y="0"/>
                <a:ext cx="409780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0</a:t>
                </a:r>
              </a:p>
            </p:txBody>
          </p:sp>
          <p:sp>
            <p:nvSpPr>
              <p:cNvPr id="247" name="200"/>
              <p:cNvSpPr txBox="1"/>
              <p:nvPr/>
            </p:nvSpPr>
            <p:spPr>
              <a:xfrm>
                <a:off x="2438196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200</a:t>
                </a:r>
              </a:p>
            </p:txBody>
          </p:sp>
          <p:sp>
            <p:nvSpPr>
              <p:cNvPr id="248" name="400"/>
              <p:cNvSpPr txBox="1"/>
              <p:nvPr/>
            </p:nvSpPr>
            <p:spPr>
              <a:xfrm>
                <a:off x="5052503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400</a:t>
                </a:r>
              </a:p>
            </p:txBody>
          </p:sp>
        </p:grpSp>
      </p:grpSp>
      <p:grpSp>
        <p:nvGrpSpPr>
          <p:cNvPr id="256" name="Group"/>
          <p:cNvGrpSpPr/>
          <p:nvPr/>
        </p:nvGrpSpPr>
        <p:grpSpPr>
          <a:xfrm>
            <a:off x="16533711" y="6006570"/>
            <a:ext cx="5970690" cy="765176"/>
            <a:chOff x="0" y="0"/>
            <a:chExt cx="5970688" cy="765175"/>
          </a:xfrm>
        </p:grpSpPr>
        <p:sp>
          <p:nvSpPr>
            <p:cNvPr id="251" name="Rectangle"/>
            <p:cNvSpPr/>
            <p:nvPr/>
          </p:nvSpPr>
          <p:spPr>
            <a:xfrm>
              <a:off x="103288" y="91778"/>
              <a:ext cx="5764112" cy="43927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grpSp>
          <p:nvGrpSpPr>
            <p:cNvPr id="255" name="Group"/>
            <p:cNvGrpSpPr/>
            <p:nvPr/>
          </p:nvGrpSpPr>
          <p:grpSpPr>
            <a:xfrm>
              <a:off x="0" y="0"/>
              <a:ext cx="5970689" cy="765175"/>
              <a:chOff x="0" y="0"/>
              <a:chExt cx="5970688" cy="765175"/>
            </a:xfrm>
          </p:grpSpPr>
          <p:sp>
            <p:nvSpPr>
              <p:cNvPr id="252" name="0"/>
              <p:cNvSpPr txBox="1"/>
              <p:nvPr/>
            </p:nvSpPr>
            <p:spPr>
              <a:xfrm>
                <a:off x="-1" y="0"/>
                <a:ext cx="409780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0</a:t>
                </a:r>
              </a:p>
            </p:txBody>
          </p:sp>
          <p:sp>
            <p:nvSpPr>
              <p:cNvPr id="253" name="200"/>
              <p:cNvSpPr txBox="1"/>
              <p:nvPr/>
            </p:nvSpPr>
            <p:spPr>
              <a:xfrm>
                <a:off x="2438196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200</a:t>
                </a:r>
              </a:p>
            </p:txBody>
          </p:sp>
          <p:sp>
            <p:nvSpPr>
              <p:cNvPr id="254" name="400"/>
              <p:cNvSpPr txBox="1"/>
              <p:nvPr/>
            </p:nvSpPr>
            <p:spPr>
              <a:xfrm>
                <a:off x="5052503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400</a:t>
                </a:r>
              </a:p>
            </p:txBody>
          </p:sp>
        </p:grpSp>
      </p:grpSp>
      <p:grpSp>
        <p:nvGrpSpPr>
          <p:cNvPr id="262" name="Group"/>
          <p:cNvGrpSpPr/>
          <p:nvPr/>
        </p:nvGrpSpPr>
        <p:grpSpPr>
          <a:xfrm>
            <a:off x="8989911" y="12153370"/>
            <a:ext cx="5970690" cy="765176"/>
            <a:chOff x="0" y="0"/>
            <a:chExt cx="5970688" cy="765175"/>
          </a:xfrm>
        </p:grpSpPr>
        <p:sp>
          <p:nvSpPr>
            <p:cNvPr id="257" name="Rectangle"/>
            <p:cNvSpPr/>
            <p:nvPr/>
          </p:nvSpPr>
          <p:spPr>
            <a:xfrm>
              <a:off x="103288" y="91778"/>
              <a:ext cx="5764112" cy="43927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grpSp>
          <p:nvGrpSpPr>
            <p:cNvPr id="261" name="Group"/>
            <p:cNvGrpSpPr/>
            <p:nvPr/>
          </p:nvGrpSpPr>
          <p:grpSpPr>
            <a:xfrm>
              <a:off x="0" y="0"/>
              <a:ext cx="5970689" cy="765175"/>
              <a:chOff x="0" y="0"/>
              <a:chExt cx="5970688" cy="765175"/>
            </a:xfrm>
          </p:grpSpPr>
          <p:sp>
            <p:nvSpPr>
              <p:cNvPr id="258" name="0"/>
              <p:cNvSpPr txBox="1"/>
              <p:nvPr/>
            </p:nvSpPr>
            <p:spPr>
              <a:xfrm>
                <a:off x="-1" y="0"/>
                <a:ext cx="409780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0</a:t>
                </a:r>
              </a:p>
            </p:txBody>
          </p:sp>
          <p:sp>
            <p:nvSpPr>
              <p:cNvPr id="259" name="200"/>
              <p:cNvSpPr txBox="1"/>
              <p:nvPr/>
            </p:nvSpPr>
            <p:spPr>
              <a:xfrm>
                <a:off x="2438196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200</a:t>
                </a:r>
              </a:p>
            </p:txBody>
          </p:sp>
          <p:sp>
            <p:nvSpPr>
              <p:cNvPr id="260" name="400"/>
              <p:cNvSpPr txBox="1"/>
              <p:nvPr/>
            </p:nvSpPr>
            <p:spPr>
              <a:xfrm>
                <a:off x="5052503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400</a:t>
                </a:r>
              </a:p>
            </p:txBody>
          </p:sp>
        </p:grpSp>
      </p:grpSp>
      <p:grpSp>
        <p:nvGrpSpPr>
          <p:cNvPr id="268" name="Group"/>
          <p:cNvGrpSpPr/>
          <p:nvPr/>
        </p:nvGrpSpPr>
        <p:grpSpPr>
          <a:xfrm>
            <a:off x="1446111" y="12153370"/>
            <a:ext cx="5970689" cy="765176"/>
            <a:chOff x="0" y="0"/>
            <a:chExt cx="5970688" cy="765175"/>
          </a:xfrm>
        </p:grpSpPr>
        <p:sp>
          <p:nvSpPr>
            <p:cNvPr id="263" name="Rectangle"/>
            <p:cNvSpPr/>
            <p:nvPr/>
          </p:nvSpPr>
          <p:spPr>
            <a:xfrm>
              <a:off x="103288" y="91778"/>
              <a:ext cx="5764112" cy="43927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grpSp>
          <p:nvGrpSpPr>
            <p:cNvPr id="267" name="Group"/>
            <p:cNvGrpSpPr/>
            <p:nvPr/>
          </p:nvGrpSpPr>
          <p:grpSpPr>
            <a:xfrm>
              <a:off x="0" y="0"/>
              <a:ext cx="5970689" cy="765175"/>
              <a:chOff x="0" y="0"/>
              <a:chExt cx="5970688" cy="765175"/>
            </a:xfrm>
          </p:grpSpPr>
          <p:sp>
            <p:nvSpPr>
              <p:cNvPr id="264" name="0"/>
              <p:cNvSpPr txBox="1"/>
              <p:nvPr/>
            </p:nvSpPr>
            <p:spPr>
              <a:xfrm>
                <a:off x="-1" y="0"/>
                <a:ext cx="409780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0</a:t>
                </a:r>
              </a:p>
            </p:txBody>
          </p:sp>
          <p:sp>
            <p:nvSpPr>
              <p:cNvPr id="265" name="200"/>
              <p:cNvSpPr txBox="1"/>
              <p:nvPr/>
            </p:nvSpPr>
            <p:spPr>
              <a:xfrm>
                <a:off x="2438196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200</a:t>
                </a:r>
              </a:p>
            </p:txBody>
          </p:sp>
          <p:sp>
            <p:nvSpPr>
              <p:cNvPr id="266" name="400"/>
              <p:cNvSpPr txBox="1"/>
              <p:nvPr/>
            </p:nvSpPr>
            <p:spPr>
              <a:xfrm>
                <a:off x="5052503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400</a:t>
                </a:r>
              </a:p>
            </p:txBody>
          </p:sp>
        </p:grpSp>
      </p:grpSp>
      <p:grpSp>
        <p:nvGrpSpPr>
          <p:cNvPr id="274" name="Group"/>
          <p:cNvGrpSpPr/>
          <p:nvPr/>
        </p:nvGrpSpPr>
        <p:grpSpPr>
          <a:xfrm>
            <a:off x="16533711" y="12153370"/>
            <a:ext cx="5970690" cy="765176"/>
            <a:chOff x="0" y="0"/>
            <a:chExt cx="5970688" cy="765175"/>
          </a:xfrm>
        </p:grpSpPr>
        <p:sp>
          <p:nvSpPr>
            <p:cNvPr id="269" name="Rectangle"/>
            <p:cNvSpPr/>
            <p:nvPr/>
          </p:nvSpPr>
          <p:spPr>
            <a:xfrm>
              <a:off x="103288" y="91778"/>
              <a:ext cx="5764112" cy="43927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grpSp>
          <p:nvGrpSpPr>
            <p:cNvPr id="273" name="Group"/>
            <p:cNvGrpSpPr/>
            <p:nvPr/>
          </p:nvGrpSpPr>
          <p:grpSpPr>
            <a:xfrm>
              <a:off x="0" y="0"/>
              <a:ext cx="5970689" cy="765175"/>
              <a:chOff x="0" y="0"/>
              <a:chExt cx="5970688" cy="765175"/>
            </a:xfrm>
          </p:grpSpPr>
          <p:sp>
            <p:nvSpPr>
              <p:cNvPr id="270" name="0"/>
              <p:cNvSpPr txBox="1"/>
              <p:nvPr/>
            </p:nvSpPr>
            <p:spPr>
              <a:xfrm>
                <a:off x="-1" y="0"/>
                <a:ext cx="409780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0</a:t>
                </a:r>
              </a:p>
            </p:txBody>
          </p:sp>
          <p:sp>
            <p:nvSpPr>
              <p:cNvPr id="271" name="200"/>
              <p:cNvSpPr txBox="1"/>
              <p:nvPr/>
            </p:nvSpPr>
            <p:spPr>
              <a:xfrm>
                <a:off x="2438196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200</a:t>
                </a:r>
              </a:p>
            </p:txBody>
          </p:sp>
          <p:sp>
            <p:nvSpPr>
              <p:cNvPr id="272" name="400"/>
              <p:cNvSpPr txBox="1"/>
              <p:nvPr/>
            </p:nvSpPr>
            <p:spPr>
              <a:xfrm>
                <a:off x="5052503" y="0"/>
                <a:ext cx="918186" cy="7651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3600"/>
                </a:lvl1pPr>
              </a:lstStyle>
              <a:p>
                <a:pPr/>
                <a:r>
                  <a:t>400</a:t>
                </a:r>
              </a:p>
            </p:txBody>
          </p:sp>
        </p:grpSp>
      </p:grpSp>
      <p:sp>
        <p:nvSpPr>
          <p:cNvPr id="275" name="Timescales and slope"/>
          <p:cNvSpPr txBox="1"/>
          <p:nvPr/>
        </p:nvSpPr>
        <p:spPr>
          <a:xfrm>
            <a:off x="482536" y="797454"/>
            <a:ext cx="6172328" cy="981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48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Timescales and slope</a:t>
            </a:r>
          </a:p>
        </p:txBody>
      </p:sp>
      <p:sp>
        <p:nvSpPr>
          <p:cNvPr id="276" name="Sparsity and slope"/>
          <p:cNvSpPr txBox="1"/>
          <p:nvPr/>
        </p:nvSpPr>
        <p:spPr>
          <a:xfrm>
            <a:off x="554266" y="6918854"/>
            <a:ext cx="5393868" cy="981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48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Sparsity and slope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85590" y="3259568"/>
            <a:ext cx="7263075" cy="7866822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Rectangle"/>
          <p:cNvSpPr/>
          <p:nvPr/>
        </p:nvSpPr>
        <p:spPr>
          <a:xfrm>
            <a:off x="13891189" y="11993579"/>
            <a:ext cx="934849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pic>
        <p:nvPicPr>
          <p:cNvPr id="280" name="timescale_global.png" descr="timescale_global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22529" y="1975065"/>
            <a:ext cx="9938982" cy="10435931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ST"/>
          <p:cNvSpPr txBox="1"/>
          <p:nvPr/>
        </p:nvSpPr>
        <p:spPr>
          <a:xfrm>
            <a:off x="6751935" y="1697020"/>
            <a:ext cx="1568781" cy="128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/>
            <a:r>
              <a:t>SST</a:t>
            </a:r>
          </a:p>
        </p:txBody>
      </p:sp>
      <p:sp>
        <p:nvSpPr>
          <p:cNvPr id="282" name="Chl"/>
          <p:cNvSpPr txBox="1"/>
          <p:nvPr/>
        </p:nvSpPr>
        <p:spPr>
          <a:xfrm>
            <a:off x="6829887" y="6550042"/>
            <a:ext cx="1412876" cy="128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/>
            <a:r>
              <a:t>Chl</a:t>
            </a:r>
          </a:p>
        </p:txBody>
      </p:sp>
      <p:pic>
        <p:nvPicPr>
          <p:cNvPr id="28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7798" y="2316193"/>
            <a:ext cx="5945757" cy="9514287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Line"/>
          <p:cNvSpPr/>
          <p:nvPr/>
        </p:nvSpPr>
        <p:spPr>
          <a:xfrm flipH="1" flipV="1">
            <a:off x="5037930" y="7568108"/>
            <a:ext cx="5376566" cy="2587527"/>
          </a:xfrm>
          <a:prstGeom prst="line">
            <a:avLst/>
          </a:prstGeom>
          <a:ln w="63500">
            <a:solidFill>
              <a:schemeClr val="accent6">
                <a:satOff val="24555"/>
                <a:lumOff val="22232"/>
              </a:schemeClr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85" name="Line"/>
          <p:cNvSpPr/>
          <p:nvPr/>
        </p:nvSpPr>
        <p:spPr>
          <a:xfrm flipV="1">
            <a:off x="10567987" y="5803214"/>
            <a:ext cx="6868320" cy="2126047"/>
          </a:xfrm>
          <a:prstGeom prst="line">
            <a:avLst/>
          </a:prstGeom>
          <a:ln w="63500">
            <a:solidFill>
              <a:schemeClr val="accent6">
                <a:satOff val="24555"/>
                <a:lumOff val="22232"/>
              </a:schemeClr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rimary Production Using a Lagrangian Frame…"/>
          <p:cNvSpPr txBox="1"/>
          <p:nvPr>
            <p:ph type="title"/>
          </p:nvPr>
        </p:nvSpPr>
        <p:spPr>
          <a:xfrm>
            <a:off x="2522537" y="2880270"/>
            <a:ext cx="18012272" cy="7955460"/>
          </a:xfrm>
          <a:prstGeom prst="rect">
            <a:avLst/>
          </a:prstGeom>
        </p:spPr>
        <p:txBody>
          <a:bodyPr/>
          <a:lstStyle/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  <a:r>
              <a:t>Primary Production Using a Lagrangian Frame</a:t>
            </a:r>
          </a:p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</a:p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  <a:r>
              <a:t>Dominating timescales of variability</a:t>
            </a:r>
          </a:p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</a:p>
          <a:p>
            <a:pPr algn="l">
              <a:defRPr sz="6400">
                <a:solidFill>
                  <a:schemeClr val="accent5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Global Ocean Connectivity and Refuge Regions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62312" y="2612770"/>
            <a:ext cx="17859376" cy="8490464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ECCO2 1/4° global state estimate"/>
          <p:cNvSpPr txBox="1"/>
          <p:nvPr/>
        </p:nvSpPr>
        <p:spPr>
          <a:xfrm>
            <a:off x="10799962" y="10757598"/>
            <a:ext cx="9969501" cy="1017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5000"/>
            </a:lvl1pPr>
          </a:lstStyle>
          <a:p>
            <a:pPr/>
            <a:r>
              <a:t>ECCO2 1/4° global state estimate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checkerboard.png" descr="checkerboar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62312" y="2664424"/>
            <a:ext cx="17859376" cy="8387152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2° x 2° patches for connectivity"/>
          <p:cNvSpPr txBox="1"/>
          <p:nvPr/>
        </p:nvSpPr>
        <p:spPr>
          <a:xfrm>
            <a:off x="11944153" y="10745692"/>
            <a:ext cx="8931276" cy="1017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5000"/>
            </a:lvl1pPr>
          </a:lstStyle>
          <a:p>
            <a:pPr/>
            <a:r>
              <a:t>2° x 2° patches for connectivity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Minimum Connectivity Time"/>
          <p:cNvSpPr txBox="1"/>
          <p:nvPr/>
        </p:nvSpPr>
        <p:spPr>
          <a:xfrm>
            <a:off x="4963604" y="6005512"/>
            <a:ext cx="14456792" cy="1704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9000"/>
            </a:lvl1pPr>
          </a:lstStyle>
          <a:p>
            <a:pPr/>
            <a:r>
              <a:t>Minimum Connectivity Time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onereg_08_08_000800.png" descr="onereg_08_08_000800.png"/>
          <p:cNvPicPr>
            <a:picLocks noChangeAspect="1"/>
          </p:cNvPicPr>
          <p:nvPr/>
        </p:nvPicPr>
        <p:blipFill>
          <a:blip r:embed="rId2">
            <a:extLst/>
          </a:blip>
          <a:srcRect l="12268" t="7175" r="9722" b="8361"/>
          <a:stretch>
            <a:fillRect/>
          </a:stretch>
        </p:blipFill>
        <p:spPr>
          <a:xfrm>
            <a:off x="4237648" y="2695183"/>
            <a:ext cx="7623665" cy="82543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57" fill="norm" stroke="1" extrusionOk="0">
                <a:moveTo>
                  <a:pt x="14596" y="20359"/>
                </a:moveTo>
                <a:cubicBezTo>
                  <a:pt x="14782" y="20370"/>
                  <a:pt x="14396" y="20605"/>
                  <a:pt x="14540" y="20643"/>
                </a:cubicBezTo>
                <a:cubicBezTo>
                  <a:pt x="14553" y="20647"/>
                  <a:pt x="14571" y="20648"/>
                  <a:pt x="14593" y="20648"/>
                </a:cubicBezTo>
                <a:cubicBezTo>
                  <a:pt x="14616" y="20648"/>
                  <a:pt x="14644" y="20646"/>
                  <a:pt x="14678" y="20642"/>
                </a:cubicBezTo>
                <a:cubicBezTo>
                  <a:pt x="14565" y="20282"/>
                  <a:pt x="15070" y="20845"/>
                  <a:pt x="14934" y="20526"/>
                </a:cubicBezTo>
                <a:cubicBezTo>
                  <a:pt x="16196" y="20557"/>
                  <a:pt x="14928" y="20486"/>
                  <a:pt x="15255" y="20932"/>
                </a:cubicBezTo>
                <a:cubicBezTo>
                  <a:pt x="14999" y="21037"/>
                  <a:pt x="15059" y="20601"/>
                  <a:pt x="15065" y="20563"/>
                </a:cubicBezTo>
                <a:cubicBezTo>
                  <a:pt x="15063" y="20578"/>
                  <a:pt x="15047" y="20664"/>
                  <a:pt x="14998" y="20874"/>
                </a:cubicBezTo>
                <a:cubicBezTo>
                  <a:pt x="15029" y="20983"/>
                  <a:pt x="14969" y="21035"/>
                  <a:pt x="14889" y="21053"/>
                </a:cubicBezTo>
                <a:cubicBezTo>
                  <a:pt x="14873" y="21057"/>
                  <a:pt x="14856" y="21059"/>
                  <a:pt x="14839" y="21060"/>
                </a:cubicBezTo>
                <a:cubicBezTo>
                  <a:pt x="14668" y="21070"/>
                  <a:pt x="14471" y="20963"/>
                  <a:pt x="14806" y="20932"/>
                </a:cubicBezTo>
                <a:cubicBezTo>
                  <a:pt x="14919" y="20289"/>
                  <a:pt x="14509" y="21011"/>
                  <a:pt x="14328" y="21138"/>
                </a:cubicBezTo>
                <a:cubicBezTo>
                  <a:pt x="14319" y="21144"/>
                  <a:pt x="14312" y="21148"/>
                  <a:pt x="14305" y="21152"/>
                </a:cubicBezTo>
                <a:cubicBezTo>
                  <a:pt x="14240" y="21180"/>
                  <a:pt x="14219" y="21093"/>
                  <a:pt x="14293" y="20758"/>
                </a:cubicBezTo>
                <a:cubicBezTo>
                  <a:pt x="14538" y="21059"/>
                  <a:pt x="14574" y="20545"/>
                  <a:pt x="14343" y="20667"/>
                </a:cubicBezTo>
                <a:cubicBezTo>
                  <a:pt x="14328" y="20675"/>
                  <a:pt x="14311" y="20686"/>
                  <a:pt x="14293" y="20700"/>
                </a:cubicBezTo>
                <a:lnTo>
                  <a:pt x="14293" y="20410"/>
                </a:lnTo>
                <a:cubicBezTo>
                  <a:pt x="14452" y="20371"/>
                  <a:pt x="14545" y="20357"/>
                  <a:pt x="14596" y="20359"/>
                </a:cubicBezTo>
                <a:close/>
                <a:moveTo>
                  <a:pt x="6349" y="20474"/>
                </a:moveTo>
                <a:cubicBezTo>
                  <a:pt x="6461" y="20515"/>
                  <a:pt x="6759" y="20794"/>
                  <a:pt x="6700" y="20607"/>
                </a:cubicBezTo>
                <a:cubicBezTo>
                  <a:pt x="6693" y="20586"/>
                  <a:pt x="6682" y="20559"/>
                  <a:pt x="6666" y="20526"/>
                </a:cubicBezTo>
                <a:lnTo>
                  <a:pt x="6794" y="20468"/>
                </a:lnTo>
                <a:cubicBezTo>
                  <a:pt x="8242" y="20535"/>
                  <a:pt x="6447" y="20561"/>
                  <a:pt x="6986" y="20932"/>
                </a:cubicBezTo>
                <a:cubicBezTo>
                  <a:pt x="6597" y="21088"/>
                  <a:pt x="6967" y="20038"/>
                  <a:pt x="6666" y="20990"/>
                </a:cubicBezTo>
                <a:cubicBezTo>
                  <a:pt x="6434" y="21380"/>
                  <a:pt x="6262" y="20783"/>
                  <a:pt x="6538" y="20932"/>
                </a:cubicBezTo>
                <a:cubicBezTo>
                  <a:pt x="6504" y="20879"/>
                  <a:pt x="6478" y="20836"/>
                  <a:pt x="6453" y="20794"/>
                </a:cubicBezTo>
                <a:cubicBezTo>
                  <a:pt x="6405" y="21027"/>
                  <a:pt x="5200" y="21020"/>
                  <a:pt x="5641" y="20700"/>
                </a:cubicBezTo>
                <a:cubicBezTo>
                  <a:pt x="6267" y="20317"/>
                  <a:pt x="5408" y="20732"/>
                  <a:pt x="5576" y="20410"/>
                </a:cubicBezTo>
                <a:lnTo>
                  <a:pt x="5704" y="20352"/>
                </a:lnTo>
                <a:cubicBezTo>
                  <a:pt x="6475" y="20404"/>
                  <a:pt x="5067" y="21249"/>
                  <a:pt x="6281" y="20758"/>
                </a:cubicBezTo>
                <a:cubicBezTo>
                  <a:pt x="5713" y="20752"/>
                  <a:pt x="6006" y="20341"/>
                  <a:pt x="6211" y="20331"/>
                </a:cubicBezTo>
                <a:cubicBezTo>
                  <a:pt x="6277" y="20328"/>
                  <a:pt x="6333" y="20367"/>
                  <a:pt x="6349" y="20474"/>
                </a:cubicBezTo>
                <a:close/>
                <a:moveTo>
                  <a:pt x="2372" y="20526"/>
                </a:moveTo>
                <a:cubicBezTo>
                  <a:pt x="3272" y="20284"/>
                  <a:pt x="2552" y="20655"/>
                  <a:pt x="2692" y="20932"/>
                </a:cubicBezTo>
                <a:cubicBezTo>
                  <a:pt x="2211" y="21170"/>
                  <a:pt x="2616" y="19938"/>
                  <a:pt x="2307" y="21048"/>
                </a:cubicBezTo>
                <a:cubicBezTo>
                  <a:pt x="1877" y="21255"/>
                  <a:pt x="2302" y="20370"/>
                  <a:pt x="1987" y="20932"/>
                </a:cubicBezTo>
                <a:cubicBezTo>
                  <a:pt x="1514" y="21080"/>
                  <a:pt x="1558" y="20517"/>
                  <a:pt x="1795" y="20352"/>
                </a:cubicBezTo>
                <a:cubicBezTo>
                  <a:pt x="1808" y="20348"/>
                  <a:pt x="1822" y="20346"/>
                  <a:pt x="1836" y="20346"/>
                </a:cubicBezTo>
                <a:cubicBezTo>
                  <a:pt x="2046" y="20345"/>
                  <a:pt x="2308" y="20788"/>
                  <a:pt x="2372" y="20526"/>
                </a:cubicBezTo>
                <a:close/>
                <a:moveTo>
                  <a:pt x="18652" y="20410"/>
                </a:moveTo>
                <a:cubicBezTo>
                  <a:pt x="19006" y="20054"/>
                  <a:pt x="19263" y="21054"/>
                  <a:pt x="19293" y="20526"/>
                </a:cubicBezTo>
                <a:cubicBezTo>
                  <a:pt x="20193" y="20284"/>
                  <a:pt x="19473" y="20655"/>
                  <a:pt x="19613" y="20932"/>
                </a:cubicBezTo>
                <a:cubicBezTo>
                  <a:pt x="19132" y="21170"/>
                  <a:pt x="19538" y="19938"/>
                  <a:pt x="19229" y="21048"/>
                </a:cubicBezTo>
                <a:cubicBezTo>
                  <a:pt x="18882" y="21196"/>
                  <a:pt x="18998" y="20714"/>
                  <a:pt x="19035" y="20587"/>
                </a:cubicBezTo>
                <a:cubicBezTo>
                  <a:pt x="19020" y="20633"/>
                  <a:pt x="18983" y="20739"/>
                  <a:pt x="18908" y="20932"/>
                </a:cubicBezTo>
                <a:cubicBezTo>
                  <a:pt x="18871" y="20909"/>
                  <a:pt x="18837" y="20890"/>
                  <a:pt x="18807" y="20874"/>
                </a:cubicBezTo>
                <a:cubicBezTo>
                  <a:pt x="18354" y="20632"/>
                  <a:pt x="18700" y="21090"/>
                  <a:pt x="18203" y="20874"/>
                </a:cubicBezTo>
                <a:cubicBezTo>
                  <a:pt x="18203" y="20719"/>
                  <a:pt x="18246" y="20371"/>
                  <a:pt x="18267" y="20352"/>
                </a:cubicBezTo>
                <a:cubicBezTo>
                  <a:pt x="18312" y="20319"/>
                  <a:pt x="18349" y="20304"/>
                  <a:pt x="18382" y="20301"/>
                </a:cubicBezTo>
                <a:cubicBezTo>
                  <a:pt x="18606" y="20282"/>
                  <a:pt x="18557" y="20879"/>
                  <a:pt x="18652" y="20410"/>
                </a:cubicBezTo>
                <a:close/>
                <a:moveTo>
                  <a:pt x="10832" y="20526"/>
                </a:moveTo>
                <a:cubicBezTo>
                  <a:pt x="11732" y="20284"/>
                  <a:pt x="11013" y="20655"/>
                  <a:pt x="11153" y="20932"/>
                </a:cubicBezTo>
                <a:cubicBezTo>
                  <a:pt x="10722" y="21170"/>
                  <a:pt x="11032" y="20091"/>
                  <a:pt x="10768" y="21048"/>
                </a:cubicBezTo>
                <a:cubicBezTo>
                  <a:pt x="10082" y="21054"/>
                  <a:pt x="11086" y="20853"/>
                  <a:pt x="10576" y="20700"/>
                </a:cubicBezTo>
                <a:cubicBezTo>
                  <a:pt x="10550" y="21235"/>
                  <a:pt x="9950" y="20652"/>
                  <a:pt x="9679" y="20932"/>
                </a:cubicBezTo>
                <a:cubicBezTo>
                  <a:pt x="9673" y="20912"/>
                  <a:pt x="9670" y="20895"/>
                  <a:pt x="9670" y="20880"/>
                </a:cubicBezTo>
                <a:cubicBezTo>
                  <a:pt x="9667" y="20647"/>
                  <a:pt x="10249" y="20833"/>
                  <a:pt x="9742" y="20700"/>
                </a:cubicBezTo>
                <a:cubicBezTo>
                  <a:pt x="9300" y="20248"/>
                  <a:pt x="10536" y="20336"/>
                  <a:pt x="9935" y="20584"/>
                </a:cubicBezTo>
                <a:cubicBezTo>
                  <a:pt x="10257" y="20831"/>
                  <a:pt x="10072" y="20426"/>
                  <a:pt x="10255" y="20352"/>
                </a:cubicBezTo>
                <a:cubicBezTo>
                  <a:pt x="10269" y="20348"/>
                  <a:pt x="10283" y="20346"/>
                  <a:pt x="10297" y="20346"/>
                </a:cubicBezTo>
                <a:cubicBezTo>
                  <a:pt x="10506" y="20345"/>
                  <a:pt x="10769" y="20788"/>
                  <a:pt x="10832" y="20526"/>
                </a:cubicBezTo>
                <a:close/>
                <a:moveTo>
                  <a:pt x="18139" y="20932"/>
                </a:moveTo>
                <a:cubicBezTo>
                  <a:pt x="17882" y="20996"/>
                  <a:pt x="17771" y="21004"/>
                  <a:pt x="17739" y="20979"/>
                </a:cubicBezTo>
                <a:cubicBezTo>
                  <a:pt x="17735" y="20976"/>
                  <a:pt x="17732" y="20972"/>
                  <a:pt x="17730" y="20968"/>
                </a:cubicBezTo>
                <a:cubicBezTo>
                  <a:pt x="17691" y="20875"/>
                  <a:pt x="18234" y="20539"/>
                  <a:pt x="17755" y="20526"/>
                </a:cubicBezTo>
                <a:cubicBezTo>
                  <a:pt x="17755" y="20516"/>
                  <a:pt x="17760" y="20502"/>
                  <a:pt x="17769" y="20485"/>
                </a:cubicBezTo>
                <a:cubicBezTo>
                  <a:pt x="17795" y="20435"/>
                  <a:pt x="17850" y="20366"/>
                  <a:pt x="17883" y="20352"/>
                </a:cubicBezTo>
                <a:cubicBezTo>
                  <a:pt x="17906" y="20346"/>
                  <a:pt x="17927" y="20342"/>
                  <a:pt x="17946" y="20341"/>
                </a:cubicBezTo>
                <a:cubicBezTo>
                  <a:pt x="18226" y="20329"/>
                  <a:pt x="17966" y="20890"/>
                  <a:pt x="18139" y="20932"/>
                </a:cubicBezTo>
                <a:close/>
                <a:moveTo>
                  <a:pt x="14037" y="20526"/>
                </a:moveTo>
                <a:cubicBezTo>
                  <a:pt x="13973" y="20526"/>
                  <a:pt x="13845" y="20449"/>
                  <a:pt x="13845" y="20410"/>
                </a:cubicBezTo>
                <a:cubicBezTo>
                  <a:pt x="13943" y="20374"/>
                  <a:pt x="14020" y="20356"/>
                  <a:pt x="14079" y="20353"/>
                </a:cubicBezTo>
                <a:cubicBezTo>
                  <a:pt x="14648" y="20317"/>
                  <a:pt x="13542" y="21600"/>
                  <a:pt x="14037" y="20526"/>
                </a:cubicBezTo>
                <a:close/>
                <a:moveTo>
                  <a:pt x="6345" y="20642"/>
                </a:moveTo>
                <a:cubicBezTo>
                  <a:pt x="6359" y="20651"/>
                  <a:pt x="6370" y="20660"/>
                  <a:pt x="6381" y="20669"/>
                </a:cubicBezTo>
                <a:cubicBezTo>
                  <a:pt x="6374" y="20656"/>
                  <a:pt x="6364" y="20640"/>
                  <a:pt x="6358" y="20628"/>
                </a:cubicBezTo>
                <a:cubicBezTo>
                  <a:pt x="6353" y="20619"/>
                  <a:pt x="6352" y="20614"/>
                  <a:pt x="6348" y="20605"/>
                </a:cubicBezTo>
                <a:cubicBezTo>
                  <a:pt x="6346" y="20618"/>
                  <a:pt x="6347" y="20628"/>
                  <a:pt x="6345" y="20642"/>
                </a:cubicBezTo>
                <a:close/>
                <a:moveTo>
                  <a:pt x="18780" y="19540"/>
                </a:moveTo>
                <a:lnTo>
                  <a:pt x="18780" y="20294"/>
                </a:lnTo>
                <a:lnTo>
                  <a:pt x="2115" y="20294"/>
                </a:lnTo>
                <a:lnTo>
                  <a:pt x="2115" y="19540"/>
                </a:lnTo>
                <a:close/>
                <a:moveTo>
                  <a:pt x="21600" y="10031"/>
                </a:moveTo>
                <a:lnTo>
                  <a:pt x="21536" y="18960"/>
                </a:lnTo>
                <a:lnTo>
                  <a:pt x="0" y="18960"/>
                </a:lnTo>
                <a:lnTo>
                  <a:pt x="0" y="18960"/>
                </a:lnTo>
                <a:lnTo>
                  <a:pt x="64" y="9973"/>
                </a:lnTo>
                <a:close/>
                <a:moveTo>
                  <a:pt x="21600" y="0"/>
                </a:moveTo>
                <a:lnTo>
                  <a:pt x="21536" y="8987"/>
                </a:lnTo>
                <a:lnTo>
                  <a:pt x="0" y="8929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98" name="onereg_08_08_006900.png" descr="onereg_08_08_006900.png"/>
          <p:cNvPicPr>
            <a:picLocks noChangeAspect="1"/>
          </p:cNvPicPr>
          <p:nvPr/>
        </p:nvPicPr>
        <p:blipFill>
          <a:blip r:embed="rId3">
            <a:extLst/>
          </a:blip>
          <a:srcRect l="9677" t="5901" r="8176" b="5901"/>
          <a:stretch>
            <a:fillRect/>
          </a:stretch>
        </p:blipFill>
        <p:spPr>
          <a:xfrm>
            <a:off x="12109632" y="2543565"/>
            <a:ext cx="8036720" cy="86286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example_pathway.png" descr="example_pathwa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62312" y="2669990"/>
            <a:ext cx="17859376" cy="83760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Ocean models are increasing their spatial resolution."/>
          <p:cNvSpPr txBox="1"/>
          <p:nvPr>
            <p:ph type="title"/>
          </p:nvPr>
        </p:nvSpPr>
        <p:spPr>
          <a:xfrm>
            <a:off x="-19332" y="4179093"/>
            <a:ext cx="10451520" cy="5357814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Ocean models are increasing their spatial resolution. </a:t>
            </a:r>
          </a:p>
        </p:txBody>
      </p:sp>
      <p:pic>
        <p:nvPicPr>
          <p:cNvPr id="134" name="temp_modis.png" descr="temp_modi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980389" y="717195"/>
            <a:ext cx="6985001" cy="6391549"/>
          </a:xfrm>
          <a:prstGeom prst="rect">
            <a:avLst/>
          </a:prstGeom>
          <a:ln w="12700"/>
        </p:spPr>
      </p:pic>
      <p:pic>
        <p:nvPicPr>
          <p:cNvPr id="135" name="temp_topaz.png" descr="temp_topaz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18384" y="717195"/>
            <a:ext cx="6985001" cy="6391549"/>
          </a:xfrm>
          <a:prstGeom prst="rect">
            <a:avLst/>
          </a:prstGeom>
          <a:ln w="12700"/>
        </p:spPr>
      </p:pic>
      <p:sp>
        <p:nvSpPr>
          <p:cNvPr id="136" name="MODIS Aqua 2005-10-16 – 23"/>
          <p:cNvSpPr txBox="1"/>
          <p:nvPr/>
        </p:nvSpPr>
        <p:spPr>
          <a:xfrm>
            <a:off x="15905626" y="158738"/>
            <a:ext cx="8840391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marL="57149" marR="57149" defTabSz="1285875">
              <a:defRPr sz="3200">
                <a:solidFill>
                  <a:srgbClr val="53585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pPr/>
            <a:r>
              <a:t>MODIS Aqua 2005-10-16 – 23 </a:t>
            </a:r>
          </a:p>
        </p:txBody>
      </p:sp>
      <p:sp>
        <p:nvSpPr>
          <p:cNvPr id="137" name="GFDL/TOPAZ “2005-10-16”"/>
          <p:cNvSpPr txBox="1"/>
          <p:nvPr/>
        </p:nvSpPr>
        <p:spPr>
          <a:xfrm>
            <a:off x="9290688" y="158738"/>
            <a:ext cx="8840392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marL="57149" marR="57149" defTabSz="1285875">
              <a:defRPr sz="3200">
                <a:solidFill>
                  <a:srgbClr val="53585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pPr/>
            <a:r>
              <a:t>GFDL/TOPAZ “2005-10-16”</a:t>
            </a:r>
          </a:p>
        </p:txBody>
      </p:sp>
      <p:sp>
        <p:nvSpPr>
          <p:cNvPr id="138" name="SST"/>
          <p:cNvSpPr txBox="1"/>
          <p:nvPr/>
        </p:nvSpPr>
        <p:spPr>
          <a:xfrm>
            <a:off x="18139536" y="1808565"/>
            <a:ext cx="9732188" cy="128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>
            <a:lvl1pPr marL="57149" marR="57149" defTabSz="1285875">
              <a:defRPr>
                <a:ln w="12700" cap="flat">
                  <a:solidFill>
                    <a:srgbClr val="53585F"/>
                  </a:solidFill>
                  <a:prstDash val="solid"/>
                  <a:miter lim="400000"/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SST</a:t>
            </a:r>
          </a:p>
        </p:txBody>
      </p:sp>
      <p:pic>
        <p:nvPicPr>
          <p:cNvPr id="139" name="chl_modis.png" descr="chl_modis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950976" y="7062610"/>
            <a:ext cx="6985001" cy="6282408"/>
          </a:xfrm>
          <a:prstGeom prst="rect">
            <a:avLst/>
          </a:prstGeom>
          <a:ln w="12700"/>
        </p:spPr>
      </p:pic>
      <p:pic>
        <p:nvPicPr>
          <p:cNvPr id="140" name="chl_topaz.png" descr="chl_topaz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188970" y="7062610"/>
            <a:ext cx="6985001" cy="6282408"/>
          </a:xfrm>
          <a:prstGeom prst="rect">
            <a:avLst/>
          </a:prstGeom>
          <a:ln w="12700"/>
        </p:spPr>
      </p:pic>
      <p:sp>
        <p:nvSpPr>
          <p:cNvPr id="141" name="Chl"/>
          <p:cNvSpPr txBox="1"/>
          <p:nvPr/>
        </p:nvSpPr>
        <p:spPr>
          <a:xfrm>
            <a:off x="18110122" y="8112452"/>
            <a:ext cx="9732188" cy="128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>
            <a:lvl1pPr marL="57149" marR="57149" defTabSz="1285875">
              <a:defRPr>
                <a:ln w="12700" cap="flat">
                  <a:solidFill>
                    <a:srgbClr val="53585F"/>
                  </a:solidFill>
                  <a:prstDash val="solid"/>
                  <a:miter lim="400000"/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Chl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onereg_dijk_08_08_000800.png" descr="onereg_dijk_08_08_000800.png"/>
          <p:cNvPicPr>
            <a:picLocks noChangeAspect="1"/>
          </p:cNvPicPr>
          <p:nvPr/>
        </p:nvPicPr>
        <p:blipFill>
          <a:blip r:embed="rId2">
            <a:extLst/>
          </a:blip>
          <a:srcRect l="11606" t="5664" r="9234" b="7560"/>
          <a:stretch>
            <a:fillRect/>
          </a:stretch>
        </p:blipFill>
        <p:spPr>
          <a:xfrm>
            <a:off x="4001416" y="2452873"/>
            <a:ext cx="8036720" cy="881003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onereg_dijk_08_08_006900.png" descr="onereg_dijk_08_08_006900.png"/>
          <p:cNvPicPr>
            <a:picLocks noChangeAspect="1"/>
          </p:cNvPicPr>
          <p:nvPr/>
        </p:nvPicPr>
        <p:blipFill>
          <a:blip r:embed="rId3">
            <a:extLst/>
          </a:blip>
          <a:srcRect l="11457" t="6144" r="8729" b="7885"/>
          <a:stretch>
            <a:fillRect/>
          </a:stretch>
        </p:blipFill>
        <p:spPr>
          <a:xfrm>
            <a:off x="12281124" y="2494731"/>
            <a:ext cx="8101645" cy="87266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97916" y="3772606"/>
            <a:ext cx="16788168" cy="6170788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Rectangle"/>
          <p:cNvSpPr/>
          <p:nvPr/>
        </p:nvSpPr>
        <p:spPr>
          <a:xfrm>
            <a:off x="13596937" y="8572500"/>
            <a:ext cx="6196274" cy="252543"/>
          </a:xfrm>
          <a:prstGeom prst="rect">
            <a:avLst/>
          </a:prstGeom>
          <a:solidFill>
            <a:schemeClr val="accent3">
              <a:satOff val="18648"/>
              <a:lumOff val="5971"/>
              <a:alpha val="21448"/>
            </a:scheme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ime to travel 1°C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Time to travel 1°C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lagvel.png" descr="lagve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62312" y="2212149"/>
            <a:ext cx="17859376" cy="9291702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Years"/>
          <p:cNvSpPr txBox="1"/>
          <p:nvPr/>
        </p:nvSpPr>
        <p:spPr>
          <a:xfrm>
            <a:off x="9940871" y="11453812"/>
            <a:ext cx="4502257" cy="128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/>
            <a:r>
              <a:t>Years</a:t>
            </a:r>
          </a:p>
        </p:txBody>
      </p:sp>
      <p:sp>
        <p:nvSpPr>
          <p:cNvPr id="312" name="Migration time 1°C"/>
          <p:cNvSpPr txBox="1"/>
          <p:nvPr/>
        </p:nvSpPr>
        <p:spPr>
          <a:xfrm>
            <a:off x="3575751" y="1160859"/>
            <a:ext cx="17232498" cy="128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/>
            <a:r>
              <a:t>Migration time 1°C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2598" y="3599457"/>
            <a:ext cx="5945757" cy="95142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lagvel.png" descr="lagvel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979321" y="7333546"/>
            <a:ext cx="11733167" cy="610441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meanmap_Dchl.pdf" descr="meanmap_Dchl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560474" y="520303"/>
            <a:ext cx="9129659" cy="6639752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How do we conceptually bridge…"/>
          <p:cNvSpPr txBox="1"/>
          <p:nvPr/>
        </p:nvSpPr>
        <p:spPr>
          <a:xfrm>
            <a:off x="1177899" y="690562"/>
            <a:ext cx="12325402" cy="2428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/>
            <a:r>
              <a:t>How do we conceptually bridge </a:t>
            </a:r>
          </a:p>
          <a:p>
            <a:pPr/>
            <a:r>
              <a:t>connectivity and isolation?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Cartoon Oceanography"/>
          <p:cNvSpPr txBox="1"/>
          <p:nvPr/>
        </p:nvSpPr>
        <p:spPr>
          <a:xfrm>
            <a:off x="6080315" y="6005512"/>
            <a:ext cx="12223370" cy="1704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9000"/>
            </a:lvl1pPr>
          </a:lstStyle>
          <a:p>
            <a:pPr/>
            <a:r>
              <a:t>Cartoon Oceanography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62312" y="2196703"/>
            <a:ext cx="17859376" cy="9322594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http://www.physicalgeography.net"/>
          <p:cNvSpPr txBox="1"/>
          <p:nvPr/>
        </p:nvSpPr>
        <p:spPr>
          <a:xfrm>
            <a:off x="14830561" y="11992768"/>
            <a:ext cx="3544392" cy="422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642937">
              <a:defRPr sz="18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http://www.physicalgeography.net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8000" y="2116537"/>
            <a:ext cx="18288000" cy="9482927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Copernicus/Mercator 1/12° simulation"/>
          <p:cNvSpPr txBox="1"/>
          <p:nvPr/>
        </p:nvSpPr>
        <p:spPr>
          <a:xfrm>
            <a:off x="14830561" y="11992768"/>
            <a:ext cx="4033293" cy="422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642937">
              <a:defRPr sz="1800">
                <a:solidFill>
                  <a:srgbClr val="54595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defRPr>
                <a:solidFill>
                  <a:srgbClr val="0645AD"/>
                </a:solidFill>
              </a:defRPr>
            </a:pPr>
            <a:r>
              <a:rPr>
                <a:solidFill>
                  <a:srgbClr val="54595D"/>
                </a:solidFill>
              </a:rPr>
              <a:t>Copernicus/Mercator 1/12° simulation </a:t>
            </a:r>
          </a:p>
        </p:txBody>
      </p:sp>
      <p:sp>
        <p:nvSpPr>
          <p:cNvPr id="326" name="2016-07-14"/>
          <p:cNvSpPr txBox="1"/>
          <p:nvPr/>
        </p:nvSpPr>
        <p:spPr>
          <a:xfrm>
            <a:off x="14987860" y="2991643"/>
            <a:ext cx="2623592" cy="803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800">
                <a:solidFill>
                  <a:srgbClr val="FFFFFF"/>
                </a:solidFill>
              </a:defRPr>
            </a:lvl1pPr>
          </a:lstStyle>
          <a:p>
            <a:pPr/>
            <a:r>
              <a:t>2016-07-14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bror.jonsson@unh.ed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hlinkClick r:id="rId2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2" invalidUrl="" action="" tgtFrame="" tooltip="" history="1" highlightClick="0" endSnd="0"/>
              </a:rPr>
              <a:t>bror.jonsson@unh.edu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68265" y="2552877"/>
            <a:ext cx="17866385" cy="8899699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Color represents density"/>
          <p:cNvSpPr txBox="1"/>
          <p:nvPr/>
        </p:nvSpPr>
        <p:spPr>
          <a:xfrm>
            <a:off x="12142697" y="734417"/>
            <a:ext cx="7446011" cy="1006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50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Color represents density</a:t>
            </a:r>
          </a:p>
        </p:txBody>
      </p:sp>
      <p:sp>
        <p:nvSpPr>
          <p:cNvPr id="145" name="33°W"/>
          <p:cNvSpPr txBox="1"/>
          <p:nvPr/>
        </p:nvSpPr>
        <p:spPr>
          <a:xfrm>
            <a:off x="4615941" y="9388474"/>
            <a:ext cx="1197992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33°W</a:t>
            </a:r>
          </a:p>
        </p:txBody>
      </p:sp>
      <p:sp>
        <p:nvSpPr>
          <p:cNvPr id="146" name="27°W"/>
          <p:cNvSpPr txBox="1"/>
          <p:nvPr/>
        </p:nvSpPr>
        <p:spPr>
          <a:xfrm>
            <a:off x="15950691" y="10793412"/>
            <a:ext cx="1197992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27°W</a:t>
            </a:r>
          </a:p>
        </p:txBody>
      </p:sp>
      <p:sp>
        <p:nvSpPr>
          <p:cNvPr id="147" name="31°W"/>
          <p:cNvSpPr txBox="1"/>
          <p:nvPr/>
        </p:nvSpPr>
        <p:spPr>
          <a:xfrm>
            <a:off x="7854441" y="9769474"/>
            <a:ext cx="1197992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31°W</a:t>
            </a:r>
          </a:p>
        </p:txBody>
      </p:sp>
      <p:sp>
        <p:nvSpPr>
          <p:cNvPr id="148" name="29°W"/>
          <p:cNvSpPr txBox="1"/>
          <p:nvPr/>
        </p:nvSpPr>
        <p:spPr>
          <a:xfrm>
            <a:off x="11593004" y="10221911"/>
            <a:ext cx="1197992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29°W</a:t>
            </a:r>
          </a:p>
        </p:txBody>
      </p:sp>
      <p:sp>
        <p:nvSpPr>
          <p:cNvPr id="149" name="55°N"/>
          <p:cNvSpPr txBox="1"/>
          <p:nvPr/>
        </p:nvSpPr>
        <p:spPr>
          <a:xfrm>
            <a:off x="20179283" y="4625974"/>
            <a:ext cx="1122808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55°N</a:t>
            </a:r>
          </a:p>
        </p:txBody>
      </p:sp>
      <p:sp>
        <p:nvSpPr>
          <p:cNvPr id="150" name="56°N"/>
          <p:cNvSpPr txBox="1"/>
          <p:nvPr/>
        </p:nvSpPr>
        <p:spPr>
          <a:xfrm>
            <a:off x="19845908" y="3554412"/>
            <a:ext cx="1122808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56°N</a:t>
            </a:r>
          </a:p>
        </p:txBody>
      </p:sp>
      <p:sp>
        <p:nvSpPr>
          <p:cNvPr id="151" name="57°N"/>
          <p:cNvSpPr txBox="1"/>
          <p:nvPr/>
        </p:nvSpPr>
        <p:spPr>
          <a:xfrm>
            <a:off x="19560158" y="2832596"/>
            <a:ext cx="1122808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57°N</a:t>
            </a:r>
          </a:p>
        </p:txBody>
      </p:sp>
      <p:sp>
        <p:nvSpPr>
          <p:cNvPr id="152" name="0 m"/>
          <p:cNvSpPr txBox="1"/>
          <p:nvPr/>
        </p:nvSpPr>
        <p:spPr>
          <a:xfrm>
            <a:off x="20496174" y="5459412"/>
            <a:ext cx="870027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0 m</a:t>
            </a:r>
          </a:p>
        </p:txBody>
      </p:sp>
      <p:sp>
        <p:nvSpPr>
          <p:cNvPr id="153" name="300 m"/>
          <p:cNvSpPr txBox="1"/>
          <p:nvPr/>
        </p:nvSpPr>
        <p:spPr>
          <a:xfrm>
            <a:off x="19255460" y="10793412"/>
            <a:ext cx="1351205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300 m</a:t>
            </a:r>
          </a:p>
        </p:txBody>
      </p:sp>
      <p:sp>
        <p:nvSpPr>
          <p:cNvPr id="154" name="200 m"/>
          <p:cNvSpPr txBox="1"/>
          <p:nvPr/>
        </p:nvSpPr>
        <p:spPr>
          <a:xfrm>
            <a:off x="19707898" y="9022357"/>
            <a:ext cx="1351204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200 m</a:t>
            </a:r>
          </a:p>
        </p:txBody>
      </p:sp>
      <p:sp>
        <p:nvSpPr>
          <p:cNvPr id="155" name="100 m"/>
          <p:cNvSpPr txBox="1"/>
          <p:nvPr/>
        </p:nvSpPr>
        <p:spPr>
          <a:xfrm>
            <a:off x="19993648" y="7364413"/>
            <a:ext cx="1351204" cy="70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100 m</a:t>
            </a:r>
          </a:p>
        </p:txBody>
      </p:sp>
      <p:sp>
        <p:nvSpPr>
          <p:cNvPr id="156" name="ECCO, 1/4° resolution"/>
          <p:cNvSpPr txBox="1"/>
          <p:nvPr/>
        </p:nvSpPr>
        <p:spPr>
          <a:xfrm>
            <a:off x="651694" y="401637"/>
            <a:ext cx="6478271" cy="1006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5000">
                <a:latin typeface="Avenir Book Oblique"/>
                <a:ea typeface="Avenir Book Oblique"/>
                <a:cs typeface="Avenir Book Oblique"/>
                <a:sym typeface="Avenir Book Oblique"/>
              </a:defRPr>
            </a:lvl1pPr>
          </a:lstStyle>
          <a:p>
            <a:pPr/>
            <a:r>
              <a:t>ECCO, 1/4° resolution</a:t>
            </a:r>
          </a:p>
        </p:txBody>
      </p:sp>
      <p:sp>
        <p:nvSpPr>
          <p:cNvPr id="157" name="PSOM, 1 km resolution"/>
          <p:cNvSpPr txBox="1"/>
          <p:nvPr/>
        </p:nvSpPr>
        <p:spPr>
          <a:xfrm>
            <a:off x="554856" y="1477257"/>
            <a:ext cx="6671946" cy="1006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5000">
                <a:latin typeface="Avenir Book Oblique"/>
                <a:ea typeface="Avenir Book Oblique"/>
                <a:cs typeface="Avenir Book Oblique"/>
                <a:sym typeface="Avenir Book Oblique"/>
              </a:defRPr>
            </a:lvl1pPr>
          </a:lstStyle>
          <a:p>
            <a:pPr/>
            <a:r>
              <a:t>PSOM, 1 km resolution</a:t>
            </a:r>
          </a:p>
        </p:txBody>
      </p:sp>
      <p:sp>
        <p:nvSpPr>
          <p:cNvPr id="158" name="Ocean models with high spatial resolution require processes resolved on short temporal scales."/>
          <p:cNvSpPr txBox="1"/>
          <p:nvPr>
            <p:ph type="title" idx="4294967295"/>
          </p:nvPr>
        </p:nvSpPr>
        <p:spPr>
          <a:xfrm>
            <a:off x="68909" y="11174414"/>
            <a:ext cx="20186279" cy="2647682"/>
          </a:xfrm>
          <a:prstGeom prst="rect">
            <a:avLst/>
          </a:prstGeom>
        </p:spPr>
        <p:txBody>
          <a:bodyPr lIns="71437" tIns="71437" rIns="71437" bIns="71437">
            <a:noAutofit/>
          </a:bodyPr>
          <a:lstStyle/>
          <a:p>
            <a:pPr defTabSz="821531">
              <a:lnSpc>
                <a:spcPct val="100000"/>
              </a:lnSpc>
              <a:defRPr sz="66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Ocean models with high spatial resolution</a:t>
            </a:r>
            <a:br/>
            <a:r>
              <a:t>require processes resolved on short temporal scales.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rimary Production Using a Lagrangian Frame…"/>
          <p:cNvSpPr txBox="1"/>
          <p:nvPr>
            <p:ph type="title"/>
          </p:nvPr>
        </p:nvSpPr>
        <p:spPr>
          <a:xfrm>
            <a:off x="2522537" y="2880270"/>
            <a:ext cx="18012272" cy="7955460"/>
          </a:xfrm>
          <a:prstGeom prst="rect">
            <a:avLst/>
          </a:prstGeom>
        </p:spPr>
        <p:txBody>
          <a:bodyPr/>
          <a:lstStyle/>
          <a:p>
            <a:pPr algn="l">
              <a:defRPr sz="6400">
                <a:solidFill>
                  <a:schemeClr val="accent5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Primary Production Using a Lagrangian Frame</a:t>
            </a:r>
          </a:p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</a:p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  <a:r>
              <a:t>Dominating timescales of variability</a:t>
            </a:r>
          </a:p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</a:p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  <a:r>
              <a:t>Global Ocean Connectivity and Refuge Regions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Rounded Rectangle"/>
          <p:cNvSpPr/>
          <p:nvPr/>
        </p:nvSpPr>
        <p:spPr>
          <a:xfrm>
            <a:off x="10548937" y="5161359"/>
            <a:ext cx="3286126" cy="3375423"/>
          </a:xfrm>
          <a:prstGeom prst="roundRect">
            <a:avLst>
              <a:gd name="adj" fmla="val 8152"/>
            </a:avLst>
          </a:prstGeom>
          <a:blipFill>
            <a:blip r:embed="rId2"/>
          </a:blipFill>
          <a:ln w="254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63" name="Line"/>
          <p:cNvSpPr/>
          <p:nvPr/>
        </p:nvSpPr>
        <p:spPr>
          <a:xfrm>
            <a:off x="6763494" y="4515445"/>
            <a:ext cx="11813791" cy="5226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2452" y="18668"/>
                  <a:pt x="4692" y="15434"/>
                  <a:pt x="4692" y="15434"/>
                </a:cubicBezTo>
                <a:lnTo>
                  <a:pt x="7096" y="13369"/>
                </a:lnTo>
                <a:lnTo>
                  <a:pt x="8629" y="11020"/>
                </a:lnTo>
                <a:lnTo>
                  <a:pt x="10823" y="9079"/>
                </a:lnTo>
                <a:lnTo>
                  <a:pt x="13865" y="8738"/>
                </a:lnTo>
                <a:lnTo>
                  <a:pt x="16498" y="6696"/>
                </a:lnTo>
                <a:lnTo>
                  <a:pt x="19265" y="1294"/>
                </a:lnTo>
                <a:lnTo>
                  <a:pt x="21600" y="0"/>
                </a:lnTo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5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64" name="Circle"/>
          <p:cNvSpPr/>
          <p:nvPr/>
        </p:nvSpPr>
        <p:spPr>
          <a:xfrm>
            <a:off x="6512718" y="9394031"/>
            <a:ext cx="625079" cy="625079"/>
          </a:xfrm>
          <a:prstGeom prst="ellipse">
            <a:avLst/>
          </a:prstGeom>
          <a:solidFill>
            <a:srgbClr val="FF9300"/>
          </a:solidFill>
          <a:ln w="127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65" name="Circle"/>
          <p:cNvSpPr/>
          <p:nvPr/>
        </p:nvSpPr>
        <p:spPr>
          <a:xfrm>
            <a:off x="15549562" y="5679281"/>
            <a:ext cx="625079" cy="625079"/>
          </a:xfrm>
          <a:prstGeom prst="ellipse">
            <a:avLst/>
          </a:prstGeom>
          <a:solidFill>
            <a:srgbClr val="FF9300"/>
          </a:solidFill>
          <a:ln w="127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66" name="Circle"/>
          <p:cNvSpPr/>
          <p:nvPr/>
        </p:nvSpPr>
        <p:spPr>
          <a:xfrm>
            <a:off x="18174890" y="4089796"/>
            <a:ext cx="625079" cy="625079"/>
          </a:xfrm>
          <a:prstGeom prst="ellipse">
            <a:avLst/>
          </a:prstGeom>
          <a:solidFill>
            <a:srgbClr val="FF9300"/>
          </a:solidFill>
          <a:ln w="127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67" name="Day1"/>
          <p:cNvSpPr txBox="1"/>
          <p:nvPr/>
        </p:nvSpPr>
        <p:spPr>
          <a:xfrm>
            <a:off x="6252246" y="8704262"/>
            <a:ext cx="1145711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pPr/>
            <a:r>
              <a:t>Day1</a:t>
            </a:r>
          </a:p>
        </p:txBody>
      </p:sp>
      <p:sp>
        <p:nvSpPr>
          <p:cNvPr id="168" name="Day5"/>
          <p:cNvSpPr txBox="1"/>
          <p:nvPr/>
        </p:nvSpPr>
        <p:spPr>
          <a:xfrm>
            <a:off x="17924859" y="3266082"/>
            <a:ext cx="1145711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pPr/>
            <a:r>
              <a:t>Day5</a:t>
            </a:r>
          </a:p>
        </p:txBody>
      </p:sp>
      <p:sp>
        <p:nvSpPr>
          <p:cNvPr id="169" name="Day4"/>
          <p:cNvSpPr txBox="1"/>
          <p:nvPr/>
        </p:nvSpPr>
        <p:spPr>
          <a:xfrm>
            <a:off x="15013781" y="4909145"/>
            <a:ext cx="1145711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pPr/>
            <a:r>
              <a:t>Day4</a:t>
            </a:r>
          </a:p>
        </p:txBody>
      </p:sp>
      <p:sp>
        <p:nvSpPr>
          <p:cNvPr id="170" name="Circle"/>
          <p:cNvSpPr/>
          <p:nvPr/>
        </p:nvSpPr>
        <p:spPr>
          <a:xfrm>
            <a:off x="12370593" y="6411515"/>
            <a:ext cx="625079" cy="625079"/>
          </a:xfrm>
          <a:prstGeom prst="ellipse">
            <a:avLst/>
          </a:prstGeom>
          <a:solidFill>
            <a:srgbClr val="D6D6D6"/>
          </a:solidFill>
          <a:ln w="127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71" name="Day3"/>
          <p:cNvSpPr txBox="1"/>
          <p:nvPr/>
        </p:nvSpPr>
        <p:spPr>
          <a:xfrm>
            <a:off x="12066984" y="5730676"/>
            <a:ext cx="1208282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solidFill>
                  <a:srgbClr val="C0C0C0"/>
                </a:solidFill>
                <a:latin typeface="+mn-lt"/>
                <a:ea typeface="+mn-ea"/>
                <a:cs typeface="+mn-cs"/>
                <a:sym typeface="Avenir Heavy"/>
              </a:defRPr>
            </a:lvl1pPr>
          </a:lstStyle>
          <a:p>
            <a:pPr/>
            <a:r>
              <a:t>Day3</a:t>
            </a:r>
          </a:p>
        </p:txBody>
      </p:sp>
      <p:sp>
        <p:nvSpPr>
          <p:cNvPr id="172" name="Circle"/>
          <p:cNvSpPr/>
          <p:nvPr/>
        </p:nvSpPr>
        <p:spPr>
          <a:xfrm>
            <a:off x="8584406" y="8126015"/>
            <a:ext cx="625079" cy="625079"/>
          </a:xfrm>
          <a:prstGeom prst="ellipse">
            <a:avLst/>
          </a:prstGeom>
          <a:solidFill>
            <a:srgbClr val="D6D6D6"/>
          </a:solidFill>
          <a:ln w="127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73" name="Day2"/>
          <p:cNvSpPr txBox="1"/>
          <p:nvPr/>
        </p:nvSpPr>
        <p:spPr>
          <a:xfrm>
            <a:off x="7834312" y="7391598"/>
            <a:ext cx="1145711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pPr/>
            <a:r>
              <a:t>Day2</a:t>
            </a:r>
          </a:p>
        </p:txBody>
      </p:sp>
      <p:sp>
        <p:nvSpPr>
          <p:cNvPr id="174" name="Line"/>
          <p:cNvSpPr/>
          <p:nvPr/>
        </p:nvSpPr>
        <p:spPr>
          <a:xfrm flipV="1">
            <a:off x="7298531" y="9750897"/>
            <a:ext cx="11245523" cy="322"/>
          </a:xfrm>
          <a:prstGeom prst="line">
            <a:avLst/>
          </a:prstGeom>
          <a:ln w="50800">
            <a:solidFill>
              <a:srgbClr val="FF9300"/>
            </a:solidFill>
            <a:miter lim="400000"/>
          </a:ln>
        </p:spPr>
        <p:txBody>
          <a:bodyPr lIns="71437" tIns="71437" rIns="71437" bIns="71437" anchor="ctr"/>
          <a:lstStyle/>
          <a:p>
            <a:pPr algn="l" defTabSz="642937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75" name="Line"/>
          <p:cNvSpPr/>
          <p:nvPr/>
        </p:nvSpPr>
        <p:spPr>
          <a:xfrm>
            <a:off x="15879309" y="6419183"/>
            <a:ext cx="1" cy="3367197"/>
          </a:xfrm>
          <a:prstGeom prst="line">
            <a:avLst/>
          </a:prstGeom>
          <a:ln w="50800">
            <a:solidFill>
              <a:srgbClr val="FF9300"/>
            </a:solidFill>
            <a:miter lim="400000"/>
          </a:ln>
        </p:spPr>
        <p:txBody>
          <a:bodyPr lIns="71437" tIns="71437" rIns="71437" bIns="71437" anchor="ctr"/>
          <a:lstStyle/>
          <a:p>
            <a:pPr algn="l" defTabSz="642937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76" name="Line"/>
          <p:cNvSpPr/>
          <p:nvPr/>
        </p:nvSpPr>
        <p:spPr>
          <a:xfrm>
            <a:off x="18496359" y="4886584"/>
            <a:ext cx="1" cy="4892128"/>
          </a:xfrm>
          <a:prstGeom prst="line">
            <a:avLst/>
          </a:prstGeom>
          <a:ln w="50800">
            <a:solidFill>
              <a:srgbClr val="FF9300"/>
            </a:solidFill>
            <a:miter lim="400000"/>
          </a:ln>
        </p:spPr>
        <p:txBody>
          <a:bodyPr lIns="71437" tIns="71437" rIns="71437" bIns="71437" anchor="ctr"/>
          <a:lstStyle/>
          <a:p>
            <a:pPr algn="l" defTabSz="642937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77" name="Biological production"/>
          <p:cNvSpPr txBox="1"/>
          <p:nvPr/>
        </p:nvSpPr>
        <p:spPr>
          <a:xfrm>
            <a:off x="9372193" y="10081295"/>
            <a:ext cx="8163739" cy="128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/>
            <a:r>
              <a:t>Biological production</a:t>
            </a:r>
          </a:p>
        </p:txBody>
      </p:sp>
      <p:sp>
        <p:nvSpPr>
          <p:cNvPr id="178" name="Jönsson et al.  2009"/>
          <p:cNvSpPr txBox="1"/>
          <p:nvPr/>
        </p:nvSpPr>
        <p:spPr>
          <a:xfrm>
            <a:off x="18261233" y="12288684"/>
            <a:ext cx="5350867" cy="942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r">
              <a:defRPr sz="4600"/>
            </a:lvl1pPr>
          </a:lstStyle>
          <a:p>
            <a:pPr/>
            <a:r>
              <a:t>Jönsson et al.  2009</a:t>
            </a:r>
          </a:p>
        </p:txBody>
      </p:sp>
      <p:sp>
        <p:nvSpPr>
          <p:cNvPr id="179" name="Estimate biological production in a Lagrangian frame…"/>
          <p:cNvSpPr txBox="1"/>
          <p:nvPr>
            <p:ph type="title" idx="4294967295"/>
          </p:nvPr>
        </p:nvSpPr>
        <p:spPr>
          <a:xfrm>
            <a:off x="635000" y="11445"/>
            <a:ext cx="21791973" cy="4549169"/>
          </a:xfrm>
          <a:prstGeom prst="rect">
            <a:avLst/>
          </a:prstGeom>
        </p:spPr>
        <p:txBody>
          <a:bodyPr lIns="71437" tIns="71437" rIns="71437" bIns="71437">
            <a:noAutofit/>
          </a:bodyPr>
          <a:lstStyle/>
          <a:p>
            <a:pPr defTabSz="821531">
              <a:lnSpc>
                <a:spcPct val="100000"/>
              </a:lnSpc>
              <a:spcBef>
                <a:spcPts val="1800"/>
              </a:spcBef>
              <a:defRPr sz="66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Estimate biological production in a Lagrangian frame</a:t>
            </a:r>
          </a:p>
          <a:p>
            <a:pPr defTabSz="821531">
              <a:lnSpc>
                <a:spcPct val="100000"/>
              </a:lnSpc>
              <a:spcBef>
                <a:spcPts val="1800"/>
              </a:spcBef>
              <a:defRPr sz="66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Combine satellite data and physical fields</a:t>
            </a:r>
          </a:p>
          <a:p>
            <a:pPr defTabSz="821531">
              <a:lnSpc>
                <a:spcPct val="100000"/>
              </a:lnSpc>
              <a:spcBef>
                <a:spcPts val="1800"/>
              </a:spcBef>
              <a:defRPr sz="6600">
                <a:solidFill>
                  <a:srgbClr val="797979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Assume non steady state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jplNow_chl_mov-45.mov" descr="jplNow_chl_mov-45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3048000" y="196453"/>
            <a:ext cx="18288000" cy="13300364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Change, Chl (mg m3 d-1)"/>
          <p:cNvSpPr txBox="1"/>
          <p:nvPr/>
        </p:nvSpPr>
        <p:spPr>
          <a:xfrm>
            <a:off x="7512687" y="133945"/>
            <a:ext cx="13733860" cy="1017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r">
              <a:defRPr sz="5000"/>
            </a:pPr>
            <a:r>
              <a:t> Change, Chl (mg m</a:t>
            </a:r>
            <a:r>
              <a:rPr baseline="31999"/>
              <a:t>3</a:t>
            </a:r>
            <a:r>
              <a:t> d</a:t>
            </a:r>
            <a:r>
              <a:rPr baseline="31999"/>
              <a:t>-1</a:t>
            </a:r>
            <a:r>
              <a:t>)</a:t>
            </a:r>
          </a:p>
        </p:txBody>
      </p:sp>
      <p:sp>
        <p:nvSpPr>
          <p:cNvPr id="183" name="Jönsson &amp; Salisbury  2016"/>
          <p:cNvSpPr txBox="1"/>
          <p:nvPr/>
        </p:nvSpPr>
        <p:spPr>
          <a:xfrm>
            <a:off x="16659941" y="12288684"/>
            <a:ext cx="6952159" cy="942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r">
              <a:defRPr sz="4600"/>
            </a:lvl1pPr>
          </a:lstStyle>
          <a:p>
            <a:pPr/>
            <a:r>
              <a:t>Jönsson &amp; Salisbury  2016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500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81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8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8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ctangle"/>
          <p:cNvSpPr/>
          <p:nvPr/>
        </p:nvSpPr>
        <p:spPr>
          <a:xfrm>
            <a:off x="8934846" y="1035843"/>
            <a:ext cx="6161486" cy="5000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86" name="Jönsson &amp; Salisbury  2016"/>
          <p:cNvSpPr txBox="1"/>
          <p:nvPr/>
        </p:nvSpPr>
        <p:spPr>
          <a:xfrm>
            <a:off x="16659941" y="12288684"/>
            <a:ext cx="6952159" cy="942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r">
              <a:defRPr sz="4600"/>
            </a:lvl1pPr>
          </a:lstStyle>
          <a:p>
            <a:pPr/>
            <a:r>
              <a:t>Jönsson &amp; Salisbury  2016</a:t>
            </a:r>
          </a:p>
        </p:txBody>
      </p:sp>
      <p:pic>
        <p:nvPicPr>
          <p:cNvPr id="187" name="meanmap_Dchl.pdf" descr="meanmap_Dch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14860" y="1778000"/>
            <a:ext cx="13970001" cy="1016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meanmap_Dchl.pdf" descr="meanmap_Dchl.pdf"/>
          <p:cNvPicPr>
            <a:picLocks noChangeAspect="1"/>
          </p:cNvPicPr>
          <p:nvPr/>
        </p:nvPicPr>
        <p:blipFill>
          <a:blip r:embed="rId3">
            <a:extLst/>
          </a:blip>
          <a:srcRect l="5976" t="6553" r="6571" b="9277"/>
          <a:stretch>
            <a:fillRect/>
          </a:stretch>
        </p:blipFill>
        <p:spPr>
          <a:xfrm>
            <a:off x="-69763" y="2443825"/>
            <a:ext cx="12216989" cy="85515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2" h="21498" fill="norm" stroke="1" extrusionOk="0">
                <a:moveTo>
                  <a:pt x="714" y="20875"/>
                </a:moveTo>
                <a:cubicBezTo>
                  <a:pt x="794" y="20946"/>
                  <a:pt x="819" y="21385"/>
                  <a:pt x="747" y="21451"/>
                </a:cubicBezTo>
                <a:cubicBezTo>
                  <a:pt x="673" y="21517"/>
                  <a:pt x="497" y="21512"/>
                  <a:pt x="497" y="21444"/>
                </a:cubicBezTo>
                <a:cubicBezTo>
                  <a:pt x="497" y="21413"/>
                  <a:pt x="533" y="21401"/>
                  <a:pt x="577" y="21417"/>
                </a:cubicBezTo>
                <a:cubicBezTo>
                  <a:pt x="620" y="21433"/>
                  <a:pt x="683" y="21401"/>
                  <a:pt x="715" y="21346"/>
                </a:cubicBezTo>
                <a:cubicBezTo>
                  <a:pt x="766" y="21258"/>
                  <a:pt x="761" y="21240"/>
                  <a:pt x="678" y="21209"/>
                </a:cubicBezTo>
                <a:cubicBezTo>
                  <a:pt x="588" y="21176"/>
                  <a:pt x="587" y="21168"/>
                  <a:pt x="660" y="21088"/>
                </a:cubicBezTo>
                <a:cubicBezTo>
                  <a:pt x="734" y="21006"/>
                  <a:pt x="734" y="20997"/>
                  <a:pt x="653" y="20908"/>
                </a:cubicBezTo>
                <a:cubicBezTo>
                  <a:pt x="561" y="20807"/>
                  <a:pt x="610" y="20780"/>
                  <a:pt x="714" y="20875"/>
                </a:cubicBezTo>
                <a:close/>
                <a:moveTo>
                  <a:pt x="1082" y="21261"/>
                </a:moveTo>
                <a:cubicBezTo>
                  <a:pt x="1015" y="21366"/>
                  <a:pt x="1017" y="21377"/>
                  <a:pt x="1115" y="21433"/>
                </a:cubicBezTo>
                <a:cubicBezTo>
                  <a:pt x="1210" y="21487"/>
                  <a:pt x="1204" y="21493"/>
                  <a:pt x="1055" y="21496"/>
                </a:cubicBezTo>
                <a:cubicBezTo>
                  <a:pt x="965" y="21498"/>
                  <a:pt x="891" y="21477"/>
                  <a:pt x="891" y="21450"/>
                </a:cubicBezTo>
                <a:cubicBezTo>
                  <a:pt x="891" y="21422"/>
                  <a:pt x="950" y="21318"/>
                  <a:pt x="1022" y="21220"/>
                </a:cubicBezTo>
                <a:cubicBezTo>
                  <a:pt x="1159" y="21033"/>
                  <a:pt x="1206" y="21065"/>
                  <a:pt x="1082" y="21261"/>
                </a:cubicBezTo>
                <a:close/>
                <a:moveTo>
                  <a:pt x="289" y="21187"/>
                </a:moveTo>
                <a:cubicBezTo>
                  <a:pt x="343" y="21218"/>
                  <a:pt x="362" y="21245"/>
                  <a:pt x="331" y="21247"/>
                </a:cubicBezTo>
                <a:cubicBezTo>
                  <a:pt x="301" y="21249"/>
                  <a:pt x="257" y="21314"/>
                  <a:pt x="236" y="21391"/>
                </a:cubicBezTo>
                <a:cubicBezTo>
                  <a:pt x="203" y="21507"/>
                  <a:pt x="196" y="21512"/>
                  <a:pt x="193" y="21417"/>
                </a:cubicBezTo>
                <a:cubicBezTo>
                  <a:pt x="192" y="21353"/>
                  <a:pt x="148" y="21286"/>
                  <a:pt x="95" y="21266"/>
                </a:cubicBezTo>
                <a:lnTo>
                  <a:pt x="0" y="21231"/>
                </a:lnTo>
                <a:lnTo>
                  <a:pt x="95" y="21181"/>
                </a:lnTo>
                <a:cubicBezTo>
                  <a:pt x="148" y="21153"/>
                  <a:pt x="235" y="21156"/>
                  <a:pt x="289" y="21187"/>
                </a:cubicBezTo>
                <a:close/>
                <a:moveTo>
                  <a:pt x="13228" y="678"/>
                </a:moveTo>
                <a:lnTo>
                  <a:pt x="13213" y="973"/>
                </a:lnTo>
                <a:lnTo>
                  <a:pt x="13870" y="985"/>
                </a:lnTo>
                <a:cubicBezTo>
                  <a:pt x="14231" y="992"/>
                  <a:pt x="15702" y="999"/>
                  <a:pt x="17139" y="1001"/>
                </a:cubicBezTo>
                <a:lnTo>
                  <a:pt x="19751" y="1005"/>
                </a:lnTo>
                <a:lnTo>
                  <a:pt x="19765" y="1176"/>
                </a:lnTo>
                <a:cubicBezTo>
                  <a:pt x="19777" y="1325"/>
                  <a:pt x="19801" y="1350"/>
                  <a:pt x="19943" y="1367"/>
                </a:cubicBezTo>
                <a:lnTo>
                  <a:pt x="20107" y="1386"/>
                </a:lnTo>
                <a:lnTo>
                  <a:pt x="20107" y="20807"/>
                </a:lnTo>
                <a:lnTo>
                  <a:pt x="19943" y="20827"/>
                </a:lnTo>
                <a:cubicBezTo>
                  <a:pt x="19801" y="20844"/>
                  <a:pt x="19777" y="20869"/>
                  <a:pt x="19765" y="21017"/>
                </a:cubicBezTo>
                <a:lnTo>
                  <a:pt x="19751" y="21189"/>
                </a:lnTo>
                <a:lnTo>
                  <a:pt x="10676" y="21189"/>
                </a:lnTo>
                <a:cubicBezTo>
                  <a:pt x="3012" y="21189"/>
                  <a:pt x="1597" y="21175"/>
                  <a:pt x="1578" y="21103"/>
                </a:cubicBezTo>
                <a:cubicBezTo>
                  <a:pt x="1563" y="21047"/>
                  <a:pt x="1513" y="21028"/>
                  <a:pt x="1437" y="21049"/>
                </a:cubicBezTo>
                <a:cubicBezTo>
                  <a:pt x="1340" y="21076"/>
                  <a:pt x="1323" y="21061"/>
                  <a:pt x="1338" y="20964"/>
                </a:cubicBezTo>
                <a:cubicBezTo>
                  <a:pt x="1348" y="20899"/>
                  <a:pt x="1374" y="20851"/>
                  <a:pt x="1397" y="20856"/>
                </a:cubicBezTo>
                <a:cubicBezTo>
                  <a:pt x="1420" y="20862"/>
                  <a:pt x="1468" y="20876"/>
                  <a:pt x="1504" y="20888"/>
                </a:cubicBezTo>
                <a:cubicBezTo>
                  <a:pt x="1562" y="20906"/>
                  <a:pt x="1569" y="20125"/>
                  <a:pt x="1569" y="14149"/>
                </a:cubicBezTo>
                <a:lnTo>
                  <a:pt x="1569" y="7390"/>
                </a:lnTo>
                <a:lnTo>
                  <a:pt x="1445" y="7411"/>
                </a:lnTo>
                <a:cubicBezTo>
                  <a:pt x="1344" y="7428"/>
                  <a:pt x="1324" y="7410"/>
                  <a:pt x="1338" y="7317"/>
                </a:cubicBezTo>
                <a:cubicBezTo>
                  <a:pt x="1348" y="7255"/>
                  <a:pt x="1379" y="7210"/>
                  <a:pt x="1408" y="7219"/>
                </a:cubicBezTo>
                <a:cubicBezTo>
                  <a:pt x="1436" y="7227"/>
                  <a:pt x="1485" y="7241"/>
                  <a:pt x="1515" y="7250"/>
                </a:cubicBezTo>
                <a:cubicBezTo>
                  <a:pt x="1558" y="7262"/>
                  <a:pt x="1572" y="6599"/>
                  <a:pt x="1581" y="4135"/>
                </a:cubicBezTo>
                <a:lnTo>
                  <a:pt x="1592" y="1005"/>
                </a:lnTo>
                <a:lnTo>
                  <a:pt x="5652" y="989"/>
                </a:lnTo>
                <a:lnTo>
                  <a:pt x="9711" y="973"/>
                </a:lnTo>
                <a:lnTo>
                  <a:pt x="9697" y="678"/>
                </a:lnTo>
                <a:cubicBezTo>
                  <a:pt x="9683" y="394"/>
                  <a:pt x="9687" y="382"/>
                  <a:pt x="9798" y="382"/>
                </a:cubicBezTo>
                <a:cubicBezTo>
                  <a:pt x="9910" y="382"/>
                  <a:pt x="9914" y="394"/>
                  <a:pt x="9902" y="678"/>
                </a:cubicBezTo>
                <a:lnTo>
                  <a:pt x="9889" y="973"/>
                </a:lnTo>
                <a:lnTo>
                  <a:pt x="11113" y="973"/>
                </a:lnTo>
                <a:cubicBezTo>
                  <a:pt x="12069" y="973"/>
                  <a:pt x="12335" y="956"/>
                  <a:pt x="12327" y="896"/>
                </a:cubicBezTo>
                <a:cubicBezTo>
                  <a:pt x="12321" y="853"/>
                  <a:pt x="12340" y="825"/>
                  <a:pt x="12370" y="833"/>
                </a:cubicBezTo>
                <a:cubicBezTo>
                  <a:pt x="12405" y="843"/>
                  <a:pt x="12430" y="761"/>
                  <a:pt x="12439" y="615"/>
                </a:cubicBezTo>
                <a:cubicBezTo>
                  <a:pt x="12452" y="385"/>
                  <a:pt x="12455" y="382"/>
                  <a:pt x="12638" y="382"/>
                </a:cubicBezTo>
                <a:cubicBezTo>
                  <a:pt x="12740" y="382"/>
                  <a:pt x="12845" y="412"/>
                  <a:pt x="12871" y="449"/>
                </a:cubicBezTo>
                <a:cubicBezTo>
                  <a:pt x="12905" y="498"/>
                  <a:pt x="12927" y="498"/>
                  <a:pt x="12948" y="449"/>
                </a:cubicBezTo>
                <a:cubicBezTo>
                  <a:pt x="12964" y="412"/>
                  <a:pt x="13037" y="382"/>
                  <a:pt x="13110" y="382"/>
                </a:cubicBezTo>
                <a:cubicBezTo>
                  <a:pt x="13241" y="382"/>
                  <a:pt x="13243" y="385"/>
                  <a:pt x="13228" y="678"/>
                </a:cubicBezTo>
                <a:close/>
                <a:moveTo>
                  <a:pt x="21239" y="20577"/>
                </a:moveTo>
                <a:cubicBezTo>
                  <a:pt x="21337" y="20579"/>
                  <a:pt x="21413" y="20603"/>
                  <a:pt x="21408" y="20631"/>
                </a:cubicBezTo>
                <a:cubicBezTo>
                  <a:pt x="21403" y="20659"/>
                  <a:pt x="21436" y="20721"/>
                  <a:pt x="21482" y="20770"/>
                </a:cubicBezTo>
                <a:cubicBezTo>
                  <a:pt x="21528" y="20819"/>
                  <a:pt x="21551" y="20891"/>
                  <a:pt x="21534" y="20930"/>
                </a:cubicBezTo>
                <a:cubicBezTo>
                  <a:pt x="21498" y="21013"/>
                  <a:pt x="21070" y="21029"/>
                  <a:pt x="21070" y="20947"/>
                </a:cubicBezTo>
                <a:cubicBezTo>
                  <a:pt x="21070" y="20917"/>
                  <a:pt x="21102" y="20856"/>
                  <a:pt x="21140" y="20810"/>
                </a:cubicBezTo>
                <a:cubicBezTo>
                  <a:pt x="21203" y="20735"/>
                  <a:pt x="21203" y="20721"/>
                  <a:pt x="21135" y="20651"/>
                </a:cubicBezTo>
                <a:cubicBezTo>
                  <a:pt x="21072" y="20585"/>
                  <a:pt x="21087" y="20574"/>
                  <a:pt x="21239" y="20577"/>
                </a:cubicBezTo>
                <a:close/>
                <a:moveTo>
                  <a:pt x="1154" y="20946"/>
                </a:moveTo>
                <a:cubicBezTo>
                  <a:pt x="1154" y="21022"/>
                  <a:pt x="1121" y="21016"/>
                  <a:pt x="1086" y="20935"/>
                </a:cubicBezTo>
                <a:cubicBezTo>
                  <a:pt x="1070" y="20899"/>
                  <a:pt x="1025" y="20886"/>
                  <a:pt x="985" y="20908"/>
                </a:cubicBezTo>
                <a:cubicBezTo>
                  <a:pt x="933" y="20936"/>
                  <a:pt x="926" y="20928"/>
                  <a:pt x="960" y="20879"/>
                </a:cubicBezTo>
                <a:cubicBezTo>
                  <a:pt x="1011" y="20805"/>
                  <a:pt x="1154" y="20855"/>
                  <a:pt x="1154" y="20946"/>
                </a:cubicBezTo>
                <a:close/>
                <a:moveTo>
                  <a:pt x="20827" y="20886"/>
                </a:moveTo>
                <a:cubicBezTo>
                  <a:pt x="20796" y="21027"/>
                  <a:pt x="20652" y="21039"/>
                  <a:pt x="20615" y="20904"/>
                </a:cubicBezTo>
                <a:cubicBezTo>
                  <a:pt x="20582" y="20780"/>
                  <a:pt x="20660" y="20566"/>
                  <a:pt x="20739" y="20566"/>
                </a:cubicBezTo>
                <a:cubicBezTo>
                  <a:pt x="20814" y="20566"/>
                  <a:pt x="20861" y="20735"/>
                  <a:pt x="20827" y="20886"/>
                </a:cubicBezTo>
                <a:close/>
                <a:moveTo>
                  <a:pt x="20490" y="20834"/>
                </a:moveTo>
                <a:cubicBezTo>
                  <a:pt x="20532" y="20850"/>
                  <a:pt x="20498" y="20863"/>
                  <a:pt x="20414" y="20863"/>
                </a:cubicBezTo>
                <a:cubicBezTo>
                  <a:pt x="20329" y="20863"/>
                  <a:pt x="20295" y="20850"/>
                  <a:pt x="20337" y="20834"/>
                </a:cubicBezTo>
                <a:cubicBezTo>
                  <a:pt x="20379" y="20819"/>
                  <a:pt x="20448" y="20819"/>
                  <a:pt x="20490" y="20834"/>
                </a:cubicBezTo>
                <a:close/>
                <a:moveTo>
                  <a:pt x="21268" y="18700"/>
                </a:moveTo>
                <a:cubicBezTo>
                  <a:pt x="21288" y="18745"/>
                  <a:pt x="21316" y="18742"/>
                  <a:pt x="21358" y="18693"/>
                </a:cubicBezTo>
                <a:cubicBezTo>
                  <a:pt x="21449" y="18586"/>
                  <a:pt x="21552" y="18671"/>
                  <a:pt x="21552" y="18853"/>
                </a:cubicBezTo>
                <a:cubicBezTo>
                  <a:pt x="21552" y="19035"/>
                  <a:pt x="21449" y="19119"/>
                  <a:pt x="21358" y="19012"/>
                </a:cubicBezTo>
                <a:cubicBezTo>
                  <a:pt x="21316" y="18963"/>
                  <a:pt x="21288" y="18961"/>
                  <a:pt x="21268" y="19005"/>
                </a:cubicBezTo>
                <a:cubicBezTo>
                  <a:pt x="21234" y="19084"/>
                  <a:pt x="21070" y="19093"/>
                  <a:pt x="21070" y="19016"/>
                </a:cubicBezTo>
                <a:cubicBezTo>
                  <a:pt x="21070" y="18986"/>
                  <a:pt x="21101" y="18925"/>
                  <a:pt x="21138" y="18881"/>
                </a:cubicBezTo>
                <a:cubicBezTo>
                  <a:pt x="21175" y="18837"/>
                  <a:pt x="21195" y="18764"/>
                  <a:pt x="21183" y="18718"/>
                </a:cubicBezTo>
                <a:cubicBezTo>
                  <a:pt x="21157" y="18620"/>
                  <a:pt x="21227" y="18605"/>
                  <a:pt x="21268" y="18700"/>
                </a:cubicBezTo>
                <a:close/>
                <a:moveTo>
                  <a:pt x="20827" y="18955"/>
                </a:moveTo>
                <a:cubicBezTo>
                  <a:pt x="20795" y="19101"/>
                  <a:pt x="20649" y="19106"/>
                  <a:pt x="20624" y="18962"/>
                </a:cubicBezTo>
                <a:cubicBezTo>
                  <a:pt x="20594" y="18778"/>
                  <a:pt x="20635" y="18635"/>
                  <a:pt x="20719" y="18635"/>
                </a:cubicBezTo>
                <a:cubicBezTo>
                  <a:pt x="20812" y="18635"/>
                  <a:pt x="20864" y="18790"/>
                  <a:pt x="20827" y="18955"/>
                </a:cubicBezTo>
                <a:close/>
                <a:moveTo>
                  <a:pt x="21202" y="16847"/>
                </a:moveTo>
                <a:cubicBezTo>
                  <a:pt x="21202" y="16925"/>
                  <a:pt x="21225" y="17024"/>
                  <a:pt x="21254" y="17065"/>
                </a:cubicBezTo>
                <a:cubicBezTo>
                  <a:pt x="21295" y="17123"/>
                  <a:pt x="21280" y="17139"/>
                  <a:pt x="21188" y="17139"/>
                </a:cubicBezTo>
                <a:cubicBezTo>
                  <a:pt x="21082" y="17139"/>
                  <a:pt x="21075" y="17127"/>
                  <a:pt x="21122" y="17020"/>
                </a:cubicBezTo>
                <a:cubicBezTo>
                  <a:pt x="21163" y="16926"/>
                  <a:pt x="21162" y="16879"/>
                  <a:pt x="21117" y="16802"/>
                </a:cubicBezTo>
                <a:cubicBezTo>
                  <a:pt x="21069" y="16719"/>
                  <a:pt x="21071" y="16703"/>
                  <a:pt x="21130" y="16703"/>
                </a:cubicBezTo>
                <a:cubicBezTo>
                  <a:pt x="21175" y="16703"/>
                  <a:pt x="21202" y="16756"/>
                  <a:pt x="21202" y="16847"/>
                </a:cubicBezTo>
                <a:close/>
                <a:moveTo>
                  <a:pt x="20827" y="17024"/>
                </a:moveTo>
                <a:cubicBezTo>
                  <a:pt x="20797" y="17158"/>
                  <a:pt x="20708" y="17175"/>
                  <a:pt x="20640" y="17058"/>
                </a:cubicBezTo>
                <a:cubicBezTo>
                  <a:pt x="20573" y="16944"/>
                  <a:pt x="20627" y="16703"/>
                  <a:pt x="20720" y="16703"/>
                </a:cubicBezTo>
                <a:cubicBezTo>
                  <a:pt x="20812" y="16703"/>
                  <a:pt x="20864" y="16860"/>
                  <a:pt x="20827" y="17024"/>
                </a:cubicBezTo>
                <a:close/>
                <a:moveTo>
                  <a:pt x="21449" y="16745"/>
                </a:moveTo>
                <a:cubicBezTo>
                  <a:pt x="21433" y="16768"/>
                  <a:pt x="21452" y="16836"/>
                  <a:pt x="21490" y="16897"/>
                </a:cubicBezTo>
                <a:cubicBezTo>
                  <a:pt x="21575" y="17031"/>
                  <a:pt x="21537" y="17141"/>
                  <a:pt x="21407" y="17135"/>
                </a:cubicBezTo>
                <a:cubicBezTo>
                  <a:pt x="21312" y="17132"/>
                  <a:pt x="21312" y="17131"/>
                  <a:pt x="21412" y="17074"/>
                </a:cubicBezTo>
                <a:cubicBezTo>
                  <a:pt x="21517" y="17014"/>
                  <a:pt x="21506" y="16890"/>
                  <a:pt x="21396" y="16890"/>
                </a:cubicBezTo>
                <a:cubicBezTo>
                  <a:pt x="21361" y="16890"/>
                  <a:pt x="21333" y="16848"/>
                  <a:pt x="21333" y="16797"/>
                </a:cubicBezTo>
                <a:cubicBezTo>
                  <a:pt x="21333" y="16745"/>
                  <a:pt x="21366" y="16703"/>
                  <a:pt x="21406" y="16703"/>
                </a:cubicBezTo>
                <a:cubicBezTo>
                  <a:pt x="21446" y="16703"/>
                  <a:pt x="21466" y="16722"/>
                  <a:pt x="21449" y="16745"/>
                </a:cubicBezTo>
                <a:close/>
                <a:moveTo>
                  <a:pt x="21533" y="15056"/>
                </a:moveTo>
                <a:cubicBezTo>
                  <a:pt x="21507" y="15201"/>
                  <a:pt x="21424" y="15255"/>
                  <a:pt x="21362" y="15167"/>
                </a:cubicBezTo>
                <a:cubicBezTo>
                  <a:pt x="21346" y="15144"/>
                  <a:pt x="21333" y="15046"/>
                  <a:pt x="21333" y="14949"/>
                </a:cubicBezTo>
                <a:cubicBezTo>
                  <a:pt x="21333" y="14815"/>
                  <a:pt x="21354" y="14772"/>
                  <a:pt x="21418" y="14772"/>
                </a:cubicBezTo>
                <a:cubicBezTo>
                  <a:pt x="21528" y="14772"/>
                  <a:pt x="21566" y="14867"/>
                  <a:pt x="21533" y="15056"/>
                </a:cubicBezTo>
                <a:close/>
                <a:moveTo>
                  <a:pt x="21210" y="15133"/>
                </a:moveTo>
                <a:cubicBezTo>
                  <a:pt x="21251" y="15192"/>
                  <a:pt x="21239" y="15208"/>
                  <a:pt x="21158" y="15208"/>
                </a:cubicBezTo>
                <a:cubicBezTo>
                  <a:pt x="21076" y="15208"/>
                  <a:pt x="21064" y="15192"/>
                  <a:pt x="21105" y="15133"/>
                </a:cubicBezTo>
                <a:cubicBezTo>
                  <a:pt x="21146" y="15075"/>
                  <a:pt x="21169" y="15075"/>
                  <a:pt x="21210" y="15133"/>
                </a:cubicBezTo>
                <a:close/>
                <a:moveTo>
                  <a:pt x="20827" y="15092"/>
                </a:moveTo>
                <a:cubicBezTo>
                  <a:pt x="20797" y="15227"/>
                  <a:pt x="20708" y="15244"/>
                  <a:pt x="20640" y="15127"/>
                </a:cubicBezTo>
                <a:cubicBezTo>
                  <a:pt x="20573" y="15012"/>
                  <a:pt x="20627" y="14772"/>
                  <a:pt x="20720" y="14772"/>
                </a:cubicBezTo>
                <a:cubicBezTo>
                  <a:pt x="20812" y="14772"/>
                  <a:pt x="20864" y="14928"/>
                  <a:pt x="20827" y="15092"/>
                </a:cubicBezTo>
                <a:close/>
                <a:moveTo>
                  <a:pt x="21202" y="14897"/>
                </a:moveTo>
                <a:cubicBezTo>
                  <a:pt x="21202" y="14965"/>
                  <a:pt x="21194" y="15021"/>
                  <a:pt x="21185" y="15021"/>
                </a:cubicBezTo>
                <a:cubicBezTo>
                  <a:pt x="21176" y="15021"/>
                  <a:pt x="21158" y="14965"/>
                  <a:pt x="21145" y="14897"/>
                </a:cubicBezTo>
                <a:cubicBezTo>
                  <a:pt x="21132" y="14828"/>
                  <a:pt x="21140" y="14772"/>
                  <a:pt x="21162" y="14772"/>
                </a:cubicBezTo>
                <a:cubicBezTo>
                  <a:pt x="21184" y="14772"/>
                  <a:pt x="21202" y="14828"/>
                  <a:pt x="21202" y="14897"/>
                </a:cubicBezTo>
                <a:close/>
                <a:moveTo>
                  <a:pt x="628" y="14042"/>
                </a:moveTo>
                <a:cubicBezTo>
                  <a:pt x="779" y="14056"/>
                  <a:pt x="781" y="14061"/>
                  <a:pt x="781" y="14331"/>
                </a:cubicBezTo>
                <a:cubicBezTo>
                  <a:pt x="781" y="14520"/>
                  <a:pt x="761" y="14616"/>
                  <a:pt x="716" y="14637"/>
                </a:cubicBezTo>
                <a:cubicBezTo>
                  <a:pt x="662" y="14662"/>
                  <a:pt x="660" y="14651"/>
                  <a:pt x="705" y="14573"/>
                </a:cubicBezTo>
                <a:cubicBezTo>
                  <a:pt x="750" y="14495"/>
                  <a:pt x="748" y="14463"/>
                  <a:pt x="694" y="14398"/>
                </a:cubicBezTo>
                <a:cubicBezTo>
                  <a:pt x="643" y="14339"/>
                  <a:pt x="639" y="14299"/>
                  <a:pt x="676" y="14235"/>
                </a:cubicBezTo>
                <a:cubicBezTo>
                  <a:pt x="714" y="14171"/>
                  <a:pt x="711" y="14144"/>
                  <a:pt x="666" y="14124"/>
                </a:cubicBezTo>
                <a:cubicBezTo>
                  <a:pt x="496" y="14047"/>
                  <a:pt x="489" y="14030"/>
                  <a:pt x="628" y="14042"/>
                </a:cubicBezTo>
                <a:close/>
                <a:moveTo>
                  <a:pt x="1157" y="14071"/>
                </a:moveTo>
                <a:cubicBezTo>
                  <a:pt x="1184" y="14413"/>
                  <a:pt x="1167" y="14609"/>
                  <a:pt x="1110" y="14634"/>
                </a:cubicBezTo>
                <a:cubicBezTo>
                  <a:pt x="1057" y="14657"/>
                  <a:pt x="1055" y="14647"/>
                  <a:pt x="1098" y="14582"/>
                </a:cubicBezTo>
                <a:cubicBezTo>
                  <a:pt x="1137" y="14523"/>
                  <a:pt x="1139" y="14479"/>
                  <a:pt x="1103" y="14419"/>
                </a:cubicBezTo>
                <a:cubicBezTo>
                  <a:pt x="1068" y="14358"/>
                  <a:pt x="1070" y="14311"/>
                  <a:pt x="1109" y="14243"/>
                </a:cubicBezTo>
                <a:cubicBezTo>
                  <a:pt x="1153" y="14169"/>
                  <a:pt x="1151" y="14145"/>
                  <a:pt x="1104" y="14124"/>
                </a:cubicBezTo>
                <a:cubicBezTo>
                  <a:pt x="931" y="14046"/>
                  <a:pt x="922" y="14034"/>
                  <a:pt x="1033" y="14030"/>
                </a:cubicBezTo>
                <a:cubicBezTo>
                  <a:pt x="1099" y="14027"/>
                  <a:pt x="1155" y="14046"/>
                  <a:pt x="1157" y="14071"/>
                </a:cubicBezTo>
                <a:close/>
                <a:moveTo>
                  <a:pt x="289" y="14286"/>
                </a:moveTo>
                <a:cubicBezTo>
                  <a:pt x="331" y="14348"/>
                  <a:pt x="345" y="14398"/>
                  <a:pt x="320" y="14398"/>
                </a:cubicBezTo>
                <a:cubicBezTo>
                  <a:pt x="296" y="14398"/>
                  <a:pt x="257" y="14461"/>
                  <a:pt x="236" y="14539"/>
                </a:cubicBezTo>
                <a:cubicBezTo>
                  <a:pt x="204" y="14649"/>
                  <a:pt x="195" y="14655"/>
                  <a:pt x="193" y="14568"/>
                </a:cubicBezTo>
                <a:cubicBezTo>
                  <a:pt x="192" y="14507"/>
                  <a:pt x="146" y="14431"/>
                  <a:pt x="92" y="14400"/>
                </a:cubicBezTo>
                <a:cubicBezTo>
                  <a:pt x="20" y="14359"/>
                  <a:pt x="14" y="14343"/>
                  <a:pt x="68" y="14340"/>
                </a:cubicBezTo>
                <a:cubicBezTo>
                  <a:pt x="109" y="14338"/>
                  <a:pt x="158" y="14299"/>
                  <a:pt x="177" y="14255"/>
                </a:cubicBezTo>
                <a:cubicBezTo>
                  <a:pt x="205" y="14190"/>
                  <a:pt x="229" y="14197"/>
                  <a:pt x="289" y="14286"/>
                </a:cubicBezTo>
                <a:close/>
                <a:moveTo>
                  <a:pt x="1405" y="14036"/>
                </a:moveTo>
                <a:cubicBezTo>
                  <a:pt x="1447" y="14048"/>
                  <a:pt x="1482" y="14099"/>
                  <a:pt x="1482" y="14149"/>
                </a:cubicBezTo>
                <a:cubicBezTo>
                  <a:pt x="1482" y="14200"/>
                  <a:pt x="1447" y="14250"/>
                  <a:pt x="1405" y="14262"/>
                </a:cubicBezTo>
                <a:cubicBezTo>
                  <a:pt x="1351" y="14277"/>
                  <a:pt x="1329" y="14243"/>
                  <a:pt x="1329" y="14149"/>
                </a:cubicBezTo>
                <a:cubicBezTo>
                  <a:pt x="1329" y="14055"/>
                  <a:pt x="1351" y="14022"/>
                  <a:pt x="1405" y="14036"/>
                </a:cubicBezTo>
                <a:close/>
                <a:moveTo>
                  <a:pt x="20808" y="12903"/>
                </a:moveTo>
                <a:cubicBezTo>
                  <a:pt x="20841" y="12992"/>
                  <a:pt x="20841" y="13064"/>
                  <a:pt x="20808" y="13152"/>
                </a:cubicBezTo>
                <a:cubicBezTo>
                  <a:pt x="20752" y="13300"/>
                  <a:pt x="20757" y="13298"/>
                  <a:pt x="20660" y="13197"/>
                </a:cubicBezTo>
                <a:cubicBezTo>
                  <a:pt x="20598" y="13132"/>
                  <a:pt x="20592" y="13087"/>
                  <a:pt x="20629" y="12948"/>
                </a:cubicBezTo>
                <a:cubicBezTo>
                  <a:pt x="20682" y="12747"/>
                  <a:pt x="20743" y="12732"/>
                  <a:pt x="20808" y="12903"/>
                </a:cubicBezTo>
                <a:close/>
                <a:moveTo>
                  <a:pt x="21494" y="12865"/>
                </a:moveTo>
                <a:cubicBezTo>
                  <a:pt x="21481" y="12912"/>
                  <a:pt x="21493" y="12982"/>
                  <a:pt x="21520" y="13021"/>
                </a:cubicBezTo>
                <a:cubicBezTo>
                  <a:pt x="21600" y="13134"/>
                  <a:pt x="21454" y="13307"/>
                  <a:pt x="21348" y="13226"/>
                </a:cubicBezTo>
                <a:cubicBezTo>
                  <a:pt x="21298" y="13188"/>
                  <a:pt x="21237" y="13185"/>
                  <a:pt x="21196" y="13218"/>
                </a:cubicBezTo>
                <a:cubicBezTo>
                  <a:pt x="21157" y="13249"/>
                  <a:pt x="21114" y="13256"/>
                  <a:pt x="21098" y="13234"/>
                </a:cubicBezTo>
                <a:cubicBezTo>
                  <a:pt x="21053" y="13169"/>
                  <a:pt x="21066" y="12852"/>
                  <a:pt x="21116" y="12808"/>
                </a:cubicBezTo>
                <a:cubicBezTo>
                  <a:pt x="21141" y="12786"/>
                  <a:pt x="21189" y="12800"/>
                  <a:pt x="21221" y="12839"/>
                </a:cubicBezTo>
                <a:cubicBezTo>
                  <a:pt x="21263" y="12887"/>
                  <a:pt x="21290" y="12889"/>
                  <a:pt x="21310" y="12844"/>
                </a:cubicBezTo>
                <a:cubicBezTo>
                  <a:pt x="21353" y="12743"/>
                  <a:pt x="21522" y="12762"/>
                  <a:pt x="21494" y="12865"/>
                </a:cubicBezTo>
                <a:close/>
                <a:moveTo>
                  <a:pt x="20360" y="10859"/>
                </a:moveTo>
                <a:cubicBezTo>
                  <a:pt x="20459" y="10886"/>
                  <a:pt x="20489" y="11253"/>
                  <a:pt x="20397" y="11303"/>
                </a:cubicBezTo>
                <a:cubicBezTo>
                  <a:pt x="20362" y="11323"/>
                  <a:pt x="20309" y="11298"/>
                  <a:pt x="20281" y="11250"/>
                </a:cubicBezTo>
                <a:cubicBezTo>
                  <a:pt x="20206" y="11122"/>
                  <a:pt x="20265" y="10834"/>
                  <a:pt x="20360" y="10859"/>
                </a:cubicBezTo>
                <a:close/>
                <a:moveTo>
                  <a:pt x="20868" y="11006"/>
                </a:moveTo>
                <a:cubicBezTo>
                  <a:pt x="20900" y="11154"/>
                  <a:pt x="20811" y="11345"/>
                  <a:pt x="20731" y="11302"/>
                </a:cubicBezTo>
                <a:cubicBezTo>
                  <a:pt x="20652" y="11260"/>
                  <a:pt x="20662" y="10914"/>
                  <a:pt x="20744" y="10869"/>
                </a:cubicBezTo>
                <a:cubicBezTo>
                  <a:pt x="20822" y="10826"/>
                  <a:pt x="20831" y="10836"/>
                  <a:pt x="20868" y="11006"/>
                </a:cubicBezTo>
                <a:close/>
                <a:moveTo>
                  <a:pt x="21084" y="10864"/>
                </a:moveTo>
                <a:cubicBezTo>
                  <a:pt x="21113" y="10877"/>
                  <a:pt x="21142" y="10977"/>
                  <a:pt x="21150" y="11086"/>
                </a:cubicBezTo>
                <a:cubicBezTo>
                  <a:pt x="21161" y="11247"/>
                  <a:pt x="21148" y="11284"/>
                  <a:pt x="21078" y="11284"/>
                </a:cubicBezTo>
                <a:cubicBezTo>
                  <a:pt x="21031" y="11284"/>
                  <a:pt x="20980" y="11239"/>
                  <a:pt x="20966" y="11186"/>
                </a:cubicBezTo>
                <a:cubicBezTo>
                  <a:pt x="20932" y="11061"/>
                  <a:pt x="21016" y="10832"/>
                  <a:pt x="21084" y="10864"/>
                </a:cubicBezTo>
                <a:close/>
                <a:moveTo>
                  <a:pt x="20854" y="8985"/>
                </a:moveTo>
                <a:cubicBezTo>
                  <a:pt x="20875" y="9032"/>
                  <a:pt x="20917" y="9074"/>
                  <a:pt x="20948" y="9078"/>
                </a:cubicBezTo>
                <a:cubicBezTo>
                  <a:pt x="20979" y="9081"/>
                  <a:pt x="21039" y="9088"/>
                  <a:pt x="21081" y="9094"/>
                </a:cubicBezTo>
                <a:cubicBezTo>
                  <a:pt x="21173" y="9105"/>
                  <a:pt x="21185" y="9324"/>
                  <a:pt x="21095" y="9373"/>
                </a:cubicBezTo>
                <a:cubicBezTo>
                  <a:pt x="21061" y="9392"/>
                  <a:pt x="21009" y="9366"/>
                  <a:pt x="20980" y="9316"/>
                </a:cubicBezTo>
                <a:cubicBezTo>
                  <a:pt x="20933" y="9236"/>
                  <a:pt x="20917" y="9236"/>
                  <a:pt x="20852" y="9320"/>
                </a:cubicBezTo>
                <a:cubicBezTo>
                  <a:pt x="20812" y="9372"/>
                  <a:pt x="20766" y="9397"/>
                  <a:pt x="20750" y="9374"/>
                </a:cubicBezTo>
                <a:cubicBezTo>
                  <a:pt x="20709" y="9316"/>
                  <a:pt x="20491" y="9309"/>
                  <a:pt x="20407" y="9365"/>
                </a:cubicBezTo>
                <a:cubicBezTo>
                  <a:pt x="20363" y="9394"/>
                  <a:pt x="20315" y="9378"/>
                  <a:pt x="20284" y="9323"/>
                </a:cubicBezTo>
                <a:cubicBezTo>
                  <a:pt x="20255" y="9275"/>
                  <a:pt x="20238" y="9170"/>
                  <a:pt x="20246" y="9091"/>
                </a:cubicBezTo>
                <a:cubicBezTo>
                  <a:pt x="20266" y="8889"/>
                  <a:pt x="20423" y="8898"/>
                  <a:pt x="20457" y="9103"/>
                </a:cubicBezTo>
                <a:cubicBezTo>
                  <a:pt x="20491" y="9309"/>
                  <a:pt x="20649" y="9318"/>
                  <a:pt x="20669" y="9115"/>
                </a:cubicBezTo>
                <a:cubicBezTo>
                  <a:pt x="20686" y="8944"/>
                  <a:pt x="20801" y="8862"/>
                  <a:pt x="20854" y="8985"/>
                </a:cubicBezTo>
                <a:close/>
                <a:moveTo>
                  <a:pt x="719" y="7237"/>
                </a:moveTo>
                <a:cubicBezTo>
                  <a:pt x="781" y="7284"/>
                  <a:pt x="797" y="7342"/>
                  <a:pt x="778" y="7448"/>
                </a:cubicBezTo>
                <a:cubicBezTo>
                  <a:pt x="736" y="7687"/>
                  <a:pt x="837" y="7692"/>
                  <a:pt x="944" y="7455"/>
                </a:cubicBezTo>
                <a:cubicBezTo>
                  <a:pt x="1062" y="7197"/>
                  <a:pt x="1110" y="7177"/>
                  <a:pt x="1110" y="7386"/>
                </a:cubicBezTo>
                <a:cubicBezTo>
                  <a:pt x="1110" y="7470"/>
                  <a:pt x="1130" y="7556"/>
                  <a:pt x="1154" y="7578"/>
                </a:cubicBezTo>
                <a:cubicBezTo>
                  <a:pt x="1238" y="7651"/>
                  <a:pt x="1150" y="7729"/>
                  <a:pt x="1024" y="7693"/>
                </a:cubicBezTo>
                <a:cubicBezTo>
                  <a:pt x="943" y="7670"/>
                  <a:pt x="861" y="7693"/>
                  <a:pt x="797" y="7757"/>
                </a:cubicBezTo>
                <a:cubicBezTo>
                  <a:pt x="689" y="7865"/>
                  <a:pt x="497" y="7893"/>
                  <a:pt x="497" y="7801"/>
                </a:cubicBezTo>
                <a:cubicBezTo>
                  <a:pt x="497" y="7770"/>
                  <a:pt x="533" y="7758"/>
                  <a:pt x="577" y="7774"/>
                </a:cubicBezTo>
                <a:cubicBezTo>
                  <a:pt x="620" y="7790"/>
                  <a:pt x="683" y="7758"/>
                  <a:pt x="715" y="7703"/>
                </a:cubicBezTo>
                <a:cubicBezTo>
                  <a:pt x="766" y="7615"/>
                  <a:pt x="761" y="7597"/>
                  <a:pt x="678" y="7566"/>
                </a:cubicBezTo>
                <a:cubicBezTo>
                  <a:pt x="588" y="7533"/>
                  <a:pt x="587" y="7525"/>
                  <a:pt x="660" y="7445"/>
                </a:cubicBezTo>
                <a:cubicBezTo>
                  <a:pt x="734" y="7363"/>
                  <a:pt x="734" y="7354"/>
                  <a:pt x="653" y="7265"/>
                </a:cubicBezTo>
                <a:cubicBezTo>
                  <a:pt x="555" y="7158"/>
                  <a:pt x="594" y="7141"/>
                  <a:pt x="719" y="7237"/>
                </a:cubicBezTo>
                <a:close/>
                <a:moveTo>
                  <a:pt x="289" y="7544"/>
                </a:moveTo>
                <a:cubicBezTo>
                  <a:pt x="343" y="7575"/>
                  <a:pt x="362" y="7602"/>
                  <a:pt x="331" y="7604"/>
                </a:cubicBezTo>
                <a:cubicBezTo>
                  <a:pt x="301" y="7606"/>
                  <a:pt x="257" y="7671"/>
                  <a:pt x="236" y="7748"/>
                </a:cubicBezTo>
                <a:cubicBezTo>
                  <a:pt x="203" y="7864"/>
                  <a:pt x="196" y="7869"/>
                  <a:pt x="193" y="7774"/>
                </a:cubicBezTo>
                <a:cubicBezTo>
                  <a:pt x="192" y="7710"/>
                  <a:pt x="148" y="7643"/>
                  <a:pt x="95" y="7623"/>
                </a:cubicBezTo>
                <a:lnTo>
                  <a:pt x="0" y="7588"/>
                </a:lnTo>
                <a:lnTo>
                  <a:pt x="95" y="7538"/>
                </a:lnTo>
                <a:cubicBezTo>
                  <a:pt x="148" y="7510"/>
                  <a:pt x="235" y="7513"/>
                  <a:pt x="289" y="7544"/>
                </a:cubicBezTo>
                <a:close/>
                <a:moveTo>
                  <a:pt x="20816" y="7203"/>
                </a:moveTo>
                <a:cubicBezTo>
                  <a:pt x="20828" y="7346"/>
                  <a:pt x="20816" y="7421"/>
                  <a:pt x="20781" y="7421"/>
                </a:cubicBezTo>
                <a:cubicBezTo>
                  <a:pt x="20750" y="7421"/>
                  <a:pt x="20738" y="7370"/>
                  <a:pt x="20751" y="7296"/>
                </a:cubicBezTo>
                <a:cubicBezTo>
                  <a:pt x="20764" y="7228"/>
                  <a:pt x="20750" y="7129"/>
                  <a:pt x="20720" y="7078"/>
                </a:cubicBezTo>
                <a:cubicBezTo>
                  <a:pt x="20676" y="7003"/>
                  <a:pt x="20678" y="6985"/>
                  <a:pt x="20732" y="6985"/>
                </a:cubicBezTo>
                <a:cubicBezTo>
                  <a:pt x="20775" y="6985"/>
                  <a:pt x="20804" y="7061"/>
                  <a:pt x="20816" y="7203"/>
                </a:cubicBezTo>
                <a:close/>
                <a:moveTo>
                  <a:pt x="21158" y="7203"/>
                </a:moveTo>
                <a:cubicBezTo>
                  <a:pt x="21158" y="7380"/>
                  <a:pt x="21141" y="7421"/>
                  <a:pt x="21070" y="7421"/>
                </a:cubicBezTo>
                <a:cubicBezTo>
                  <a:pt x="20999" y="7421"/>
                  <a:pt x="20983" y="7380"/>
                  <a:pt x="20983" y="7203"/>
                </a:cubicBezTo>
                <a:cubicBezTo>
                  <a:pt x="20983" y="7027"/>
                  <a:pt x="20999" y="6985"/>
                  <a:pt x="21070" y="6985"/>
                </a:cubicBezTo>
                <a:cubicBezTo>
                  <a:pt x="21141" y="6985"/>
                  <a:pt x="21158" y="7027"/>
                  <a:pt x="21158" y="7203"/>
                </a:cubicBezTo>
                <a:close/>
                <a:moveTo>
                  <a:pt x="20450" y="7141"/>
                </a:moveTo>
                <a:cubicBezTo>
                  <a:pt x="20458" y="7209"/>
                  <a:pt x="20492" y="7296"/>
                  <a:pt x="20525" y="7333"/>
                </a:cubicBezTo>
                <a:cubicBezTo>
                  <a:pt x="20573" y="7386"/>
                  <a:pt x="20552" y="7403"/>
                  <a:pt x="20432" y="7409"/>
                </a:cubicBezTo>
                <a:cubicBezTo>
                  <a:pt x="20336" y="7414"/>
                  <a:pt x="20270" y="7385"/>
                  <a:pt x="20255" y="7330"/>
                </a:cubicBezTo>
                <a:cubicBezTo>
                  <a:pt x="20242" y="7281"/>
                  <a:pt x="20238" y="7191"/>
                  <a:pt x="20246" y="7129"/>
                </a:cubicBezTo>
                <a:cubicBezTo>
                  <a:pt x="20267" y="6973"/>
                  <a:pt x="20430" y="6983"/>
                  <a:pt x="20450" y="7141"/>
                </a:cubicBezTo>
                <a:close/>
                <a:moveTo>
                  <a:pt x="20435" y="5271"/>
                </a:moveTo>
                <a:cubicBezTo>
                  <a:pt x="20435" y="5475"/>
                  <a:pt x="20302" y="5574"/>
                  <a:pt x="20257" y="5405"/>
                </a:cubicBezTo>
                <a:cubicBezTo>
                  <a:pt x="20213" y="5241"/>
                  <a:pt x="20258" y="5085"/>
                  <a:pt x="20349" y="5085"/>
                </a:cubicBezTo>
                <a:cubicBezTo>
                  <a:pt x="20416" y="5085"/>
                  <a:pt x="20435" y="5127"/>
                  <a:pt x="20435" y="5271"/>
                </a:cubicBezTo>
                <a:close/>
                <a:moveTo>
                  <a:pt x="20808" y="5173"/>
                </a:moveTo>
                <a:cubicBezTo>
                  <a:pt x="20808" y="5239"/>
                  <a:pt x="20820" y="5337"/>
                  <a:pt x="20834" y="5391"/>
                </a:cubicBezTo>
                <a:cubicBezTo>
                  <a:pt x="20852" y="5457"/>
                  <a:pt x="20836" y="5490"/>
                  <a:pt x="20787" y="5490"/>
                </a:cubicBezTo>
                <a:cubicBezTo>
                  <a:pt x="20733" y="5490"/>
                  <a:pt x="20722" y="5456"/>
                  <a:pt x="20743" y="5362"/>
                </a:cubicBezTo>
                <a:cubicBezTo>
                  <a:pt x="20758" y="5292"/>
                  <a:pt x="20747" y="5194"/>
                  <a:pt x="20718" y="5144"/>
                </a:cubicBezTo>
                <a:cubicBezTo>
                  <a:pt x="20676" y="5072"/>
                  <a:pt x="20679" y="5054"/>
                  <a:pt x="20737" y="5054"/>
                </a:cubicBezTo>
                <a:cubicBezTo>
                  <a:pt x="20777" y="5054"/>
                  <a:pt x="20808" y="5105"/>
                  <a:pt x="20808" y="5173"/>
                </a:cubicBezTo>
                <a:close/>
                <a:moveTo>
                  <a:pt x="21158" y="5365"/>
                </a:moveTo>
                <a:cubicBezTo>
                  <a:pt x="21158" y="5434"/>
                  <a:pt x="21142" y="5490"/>
                  <a:pt x="21123" y="5490"/>
                </a:cubicBezTo>
                <a:cubicBezTo>
                  <a:pt x="21104" y="5490"/>
                  <a:pt x="21089" y="5434"/>
                  <a:pt x="21089" y="5365"/>
                </a:cubicBezTo>
                <a:cubicBezTo>
                  <a:pt x="21089" y="5297"/>
                  <a:pt x="21104" y="5241"/>
                  <a:pt x="21123" y="5241"/>
                </a:cubicBezTo>
                <a:cubicBezTo>
                  <a:pt x="21142" y="5241"/>
                  <a:pt x="21158" y="5297"/>
                  <a:pt x="21158" y="5365"/>
                </a:cubicBezTo>
                <a:close/>
                <a:moveTo>
                  <a:pt x="20449" y="3320"/>
                </a:moveTo>
                <a:cubicBezTo>
                  <a:pt x="20434" y="3542"/>
                  <a:pt x="20303" y="3646"/>
                  <a:pt x="20257" y="3474"/>
                </a:cubicBezTo>
                <a:cubicBezTo>
                  <a:pt x="20211" y="3306"/>
                  <a:pt x="20259" y="3154"/>
                  <a:pt x="20362" y="3133"/>
                </a:cubicBezTo>
                <a:cubicBezTo>
                  <a:pt x="20453" y="3115"/>
                  <a:pt x="20462" y="3135"/>
                  <a:pt x="20449" y="3320"/>
                </a:cubicBezTo>
                <a:close/>
                <a:moveTo>
                  <a:pt x="21158" y="3341"/>
                </a:moveTo>
                <a:cubicBezTo>
                  <a:pt x="21158" y="3517"/>
                  <a:pt x="21141" y="3559"/>
                  <a:pt x="21070" y="3559"/>
                </a:cubicBezTo>
                <a:cubicBezTo>
                  <a:pt x="20999" y="3559"/>
                  <a:pt x="20983" y="3517"/>
                  <a:pt x="20983" y="3341"/>
                </a:cubicBezTo>
                <a:cubicBezTo>
                  <a:pt x="20983" y="3164"/>
                  <a:pt x="20999" y="3123"/>
                  <a:pt x="21070" y="3123"/>
                </a:cubicBezTo>
                <a:cubicBezTo>
                  <a:pt x="21141" y="3123"/>
                  <a:pt x="21158" y="3164"/>
                  <a:pt x="21158" y="3341"/>
                </a:cubicBezTo>
                <a:close/>
                <a:moveTo>
                  <a:pt x="20838" y="3318"/>
                </a:moveTo>
                <a:cubicBezTo>
                  <a:pt x="20825" y="3373"/>
                  <a:pt x="20836" y="3450"/>
                  <a:pt x="20864" y="3489"/>
                </a:cubicBezTo>
                <a:cubicBezTo>
                  <a:pt x="20900" y="3541"/>
                  <a:pt x="20862" y="3557"/>
                  <a:pt x="20718" y="3550"/>
                </a:cubicBezTo>
                <a:cubicBezTo>
                  <a:pt x="20611" y="3546"/>
                  <a:pt x="20567" y="3530"/>
                  <a:pt x="20621" y="3515"/>
                </a:cubicBezTo>
                <a:cubicBezTo>
                  <a:pt x="20675" y="3500"/>
                  <a:pt x="20751" y="3427"/>
                  <a:pt x="20791" y="3352"/>
                </a:cubicBezTo>
                <a:cubicBezTo>
                  <a:pt x="20833" y="3272"/>
                  <a:pt x="20852" y="3258"/>
                  <a:pt x="20838" y="3318"/>
                </a:cubicBezTo>
                <a:close/>
                <a:moveTo>
                  <a:pt x="21100" y="1232"/>
                </a:moveTo>
                <a:cubicBezTo>
                  <a:pt x="21084" y="1255"/>
                  <a:pt x="21093" y="1311"/>
                  <a:pt x="21119" y="1356"/>
                </a:cubicBezTo>
                <a:cubicBezTo>
                  <a:pt x="21183" y="1466"/>
                  <a:pt x="21136" y="1628"/>
                  <a:pt x="21041" y="1628"/>
                </a:cubicBezTo>
                <a:cubicBezTo>
                  <a:pt x="20974" y="1628"/>
                  <a:pt x="20976" y="1618"/>
                  <a:pt x="21051" y="1539"/>
                </a:cubicBezTo>
                <a:cubicBezTo>
                  <a:pt x="21130" y="1456"/>
                  <a:pt x="21131" y="1447"/>
                  <a:pt x="21059" y="1407"/>
                </a:cubicBezTo>
                <a:cubicBezTo>
                  <a:pt x="20962" y="1354"/>
                  <a:pt x="20959" y="1191"/>
                  <a:pt x="21056" y="1191"/>
                </a:cubicBezTo>
                <a:cubicBezTo>
                  <a:pt x="21096" y="1191"/>
                  <a:pt x="21116" y="1210"/>
                  <a:pt x="21100" y="1232"/>
                </a:cubicBezTo>
                <a:close/>
                <a:moveTo>
                  <a:pt x="20840" y="1468"/>
                </a:moveTo>
                <a:cubicBezTo>
                  <a:pt x="20840" y="1611"/>
                  <a:pt x="20824" y="1627"/>
                  <a:pt x="20682" y="1623"/>
                </a:cubicBezTo>
                <a:cubicBezTo>
                  <a:pt x="20594" y="1620"/>
                  <a:pt x="20553" y="1602"/>
                  <a:pt x="20589" y="1584"/>
                </a:cubicBezTo>
                <a:cubicBezTo>
                  <a:pt x="20625" y="1565"/>
                  <a:pt x="20696" y="1495"/>
                  <a:pt x="20747" y="1429"/>
                </a:cubicBezTo>
                <a:cubicBezTo>
                  <a:pt x="20840" y="1310"/>
                  <a:pt x="20840" y="1310"/>
                  <a:pt x="20840" y="1468"/>
                </a:cubicBezTo>
                <a:close/>
                <a:moveTo>
                  <a:pt x="20397" y="1172"/>
                </a:moveTo>
                <a:cubicBezTo>
                  <a:pt x="20489" y="1222"/>
                  <a:pt x="20459" y="1589"/>
                  <a:pt x="20360" y="1616"/>
                </a:cubicBezTo>
                <a:cubicBezTo>
                  <a:pt x="20310" y="1629"/>
                  <a:pt x="20276" y="1583"/>
                  <a:pt x="20257" y="1475"/>
                </a:cubicBezTo>
                <a:cubicBezTo>
                  <a:pt x="20224" y="1288"/>
                  <a:pt x="20302" y="1120"/>
                  <a:pt x="20397" y="1172"/>
                </a:cubicBezTo>
                <a:close/>
                <a:moveTo>
                  <a:pt x="20829" y="1191"/>
                </a:moveTo>
                <a:cubicBezTo>
                  <a:pt x="20863" y="1269"/>
                  <a:pt x="20848" y="1269"/>
                  <a:pt x="20764" y="1191"/>
                </a:cubicBezTo>
                <a:cubicBezTo>
                  <a:pt x="20724" y="1155"/>
                  <a:pt x="20719" y="1131"/>
                  <a:pt x="20750" y="1130"/>
                </a:cubicBezTo>
                <a:cubicBezTo>
                  <a:pt x="20779" y="1130"/>
                  <a:pt x="20815" y="1157"/>
                  <a:pt x="20829" y="1191"/>
                </a:cubicBezTo>
                <a:close/>
                <a:moveTo>
                  <a:pt x="14588" y="631"/>
                </a:moveTo>
                <a:cubicBezTo>
                  <a:pt x="14589" y="682"/>
                  <a:pt x="14571" y="766"/>
                  <a:pt x="14548" y="818"/>
                </a:cubicBezTo>
                <a:cubicBezTo>
                  <a:pt x="14525" y="869"/>
                  <a:pt x="14507" y="883"/>
                  <a:pt x="14508" y="849"/>
                </a:cubicBezTo>
                <a:cubicBezTo>
                  <a:pt x="14513" y="731"/>
                  <a:pt x="14586" y="532"/>
                  <a:pt x="14588" y="631"/>
                </a:cubicBezTo>
                <a:close/>
                <a:moveTo>
                  <a:pt x="8113" y="569"/>
                </a:moveTo>
                <a:cubicBezTo>
                  <a:pt x="8113" y="671"/>
                  <a:pt x="8106" y="755"/>
                  <a:pt x="8096" y="755"/>
                </a:cubicBezTo>
                <a:cubicBezTo>
                  <a:pt x="8087" y="755"/>
                  <a:pt x="8071" y="671"/>
                  <a:pt x="8060" y="569"/>
                </a:cubicBezTo>
                <a:cubicBezTo>
                  <a:pt x="8050" y="466"/>
                  <a:pt x="8057" y="382"/>
                  <a:pt x="8077" y="382"/>
                </a:cubicBezTo>
                <a:cubicBezTo>
                  <a:pt x="8097" y="382"/>
                  <a:pt x="8113" y="466"/>
                  <a:pt x="8113" y="569"/>
                </a:cubicBezTo>
                <a:close/>
                <a:moveTo>
                  <a:pt x="8738" y="553"/>
                </a:moveTo>
                <a:cubicBezTo>
                  <a:pt x="8718" y="741"/>
                  <a:pt x="8704" y="755"/>
                  <a:pt x="8546" y="755"/>
                </a:cubicBezTo>
                <a:cubicBezTo>
                  <a:pt x="8386" y="755"/>
                  <a:pt x="8376" y="744"/>
                  <a:pt x="8376" y="569"/>
                </a:cubicBezTo>
                <a:cubicBezTo>
                  <a:pt x="8376" y="402"/>
                  <a:pt x="8390" y="382"/>
                  <a:pt x="8509" y="382"/>
                </a:cubicBezTo>
                <a:cubicBezTo>
                  <a:pt x="8590" y="382"/>
                  <a:pt x="8652" y="343"/>
                  <a:pt x="8668" y="281"/>
                </a:cubicBezTo>
                <a:cubicBezTo>
                  <a:pt x="8713" y="118"/>
                  <a:pt x="8764" y="316"/>
                  <a:pt x="8738" y="553"/>
                </a:cubicBezTo>
                <a:close/>
                <a:moveTo>
                  <a:pt x="9392" y="569"/>
                </a:moveTo>
                <a:cubicBezTo>
                  <a:pt x="9375" y="739"/>
                  <a:pt x="9358" y="755"/>
                  <a:pt x="9203" y="755"/>
                </a:cubicBezTo>
                <a:cubicBezTo>
                  <a:pt x="9043" y="755"/>
                  <a:pt x="9033" y="744"/>
                  <a:pt x="9033" y="569"/>
                </a:cubicBezTo>
                <a:cubicBezTo>
                  <a:pt x="9033" y="430"/>
                  <a:pt x="9053" y="382"/>
                  <a:pt x="9111" y="382"/>
                </a:cubicBezTo>
                <a:cubicBezTo>
                  <a:pt x="9155" y="382"/>
                  <a:pt x="9212" y="412"/>
                  <a:pt x="9238" y="449"/>
                </a:cubicBezTo>
                <a:cubicBezTo>
                  <a:pt x="9272" y="498"/>
                  <a:pt x="9294" y="498"/>
                  <a:pt x="9315" y="449"/>
                </a:cubicBezTo>
                <a:cubicBezTo>
                  <a:pt x="9371" y="320"/>
                  <a:pt x="9411" y="383"/>
                  <a:pt x="9392" y="569"/>
                </a:cubicBezTo>
                <a:close/>
                <a:moveTo>
                  <a:pt x="10258" y="569"/>
                </a:moveTo>
                <a:cubicBezTo>
                  <a:pt x="10258" y="726"/>
                  <a:pt x="10241" y="755"/>
                  <a:pt x="10149" y="755"/>
                </a:cubicBezTo>
                <a:cubicBezTo>
                  <a:pt x="10056" y="755"/>
                  <a:pt x="10039" y="726"/>
                  <a:pt x="10039" y="569"/>
                </a:cubicBezTo>
                <a:cubicBezTo>
                  <a:pt x="10039" y="411"/>
                  <a:pt x="10056" y="382"/>
                  <a:pt x="10149" y="382"/>
                </a:cubicBezTo>
                <a:cubicBezTo>
                  <a:pt x="10241" y="382"/>
                  <a:pt x="10258" y="411"/>
                  <a:pt x="10258" y="569"/>
                </a:cubicBezTo>
                <a:close/>
                <a:moveTo>
                  <a:pt x="10942" y="401"/>
                </a:moveTo>
                <a:cubicBezTo>
                  <a:pt x="10903" y="423"/>
                  <a:pt x="10889" y="495"/>
                  <a:pt x="10903" y="610"/>
                </a:cubicBezTo>
                <a:cubicBezTo>
                  <a:pt x="10924" y="780"/>
                  <a:pt x="10922" y="782"/>
                  <a:pt x="10857" y="662"/>
                </a:cubicBezTo>
                <a:cubicBezTo>
                  <a:pt x="10795" y="546"/>
                  <a:pt x="10788" y="545"/>
                  <a:pt x="10760" y="646"/>
                </a:cubicBezTo>
                <a:cubicBezTo>
                  <a:pt x="10743" y="708"/>
                  <a:pt x="10685" y="755"/>
                  <a:pt x="10626" y="755"/>
                </a:cubicBezTo>
                <a:cubicBezTo>
                  <a:pt x="10538" y="755"/>
                  <a:pt x="10521" y="724"/>
                  <a:pt x="10521" y="561"/>
                </a:cubicBezTo>
                <a:cubicBezTo>
                  <a:pt x="10521" y="381"/>
                  <a:pt x="10530" y="369"/>
                  <a:pt x="10652" y="395"/>
                </a:cubicBezTo>
                <a:cubicBezTo>
                  <a:pt x="10742" y="414"/>
                  <a:pt x="10806" y="387"/>
                  <a:pt x="10856" y="309"/>
                </a:cubicBezTo>
                <a:cubicBezTo>
                  <a:pt x="10896" y="246"/>
                  <a:pt x="10945" y="195"/>
                  <a:pt x="10965" y="195"/>
                </a:cubicBezTo>
                <a:cubicBezTo>
                  <a:pt x="11026" y="195"/>
                  <a:pt x="11007" y="366"/>
                  <a:pt x="10942" y="401"/>
                </a:cubicBezTo>
                <a:close/>
                <a:moveTo>
                  <a:pt x="11963" y="459"/>
                </a:moveTo>
                <a:cubicBezTo>
                  <a:pt x="11965" y="709"/>
                  <a:pt x="11953" y="755"/>
                  <a:pt x="11883" y="755"/>
                </a:cubicBezTo>
                <a:cubicBezTo>
                  <a:pt x="11824" y="755"/>
                  <a:pt x="11795" y="700"/>
                  <a:pt x="11781" y="566"/>
                </a:cubicBezTo>
                <a:cubicBezTo>
                  <a:pt x="11766" y="424"/>
                  <a:pt x="11776" y="384"/>
                  <a:pt x="11821" y="409"/>
                </a:cubicBezTo>
                <a:cubicBezTo>
                  <a:pt x="11856" y="428"/>
                  <a:pt x="11898" y="384"/>
                  <a:pt x="11921" y="303"/>
                </a:cubicBezTo>
                <a:cubicBezTo>
                  <a:pt x="11952" y="190"/>
                  <a:pt x="11960" y="221"/>
                  <a:pt x="11963" y="459"/>
                </a:cubicBezTo>
                <a:close/>
                <a:moveTo>
                  <a:pt x="13551" y="569"/>
                </a:moveTo>
                <a:cubicBezTo>
                  <a:pt x="13540" y="671"/>
                  <a:pt x="13524" y="755"/>
                  <a:pt x="13514" y="755"/>
                </a:cubicBezTo>
                <a:cubicBezTo>
                  <a:pt x="13505" y="755"/>
                  <a:pt x="13497" y="671"/>
                  <a:pt x="13497" y="569"/>
                </a:cubicBezTo>
                <a:cubicBezTo>
                  <a:pt x="13497" y="466"/>
                  <a:pt x="13514" y="382"/>
                  <a:pt x="13534" y="382"/>
                </a:cubicBezTo>
                <a:cubicBezTo>
                  <a:pt x="13554" y="382"/>
                  <a:pt x="13561" y="466"/>
                  <a:pt x="13551" y="569"/>
                </a:cubicBezTo>
                <a:close/>
                <a:moveTo>
                  <a:pt x="11484" y="257"/>
                </a:moveTo>
                <a:cubicBezTo>
                  <a:pt x="11532" y="294"/>
                  <a:pt x="11571" y="305"/>
                  <a:pt x="11571" y="283"/>
                </a:cubicBezTo>
                <a:cubicBezTo>
                  <a:pt x="11571" y="260"/>
                  <a:pt x="11599" y="274"/>
                  <a:pt x="11632" y="314"/>
                </a:cubicBezTo>
                <a:cubicBezTo>
                  <a:pt x="11680" y="370"/>
                  <a:pt x="11683" y="418"/>
                  <a:pt x="11644" y="534"/>
                </a:cubicBezTo>
                <a:cubicBezTo>
                  <a:pt x="11617" y="616"/>
                  <a:pt x="11581" y="670"/>
                  <a:pt x="11564" y="656"/>
                </a:cubicBezTo>
                <a:cubicBezTo>
                  <a:pt x="11547" y="641"/>
                  <a:pt x="11521" y="657"/>
                  <a:pt x="11506" y="692"/>
                </a:cubicBezTo>
                <a:cubicBezTo>
                  <a:pt x="11476" y="763"/>
                  <a:pt x="11296" y="778"/>
                  <a:pt x="11250" y="714"/>
                </a:cubicBezTo>
                <a:cubicBezTo>
                  <a:pt x="11234" y="691"/>
                  <a:pt x="11221" y="594"/>
                  <a:pt x="11221" y="498"/>
                </a:cubicBezTo>
                <a:cubicBezTo>
                  <a:pt x="11221" y="280"/>
                  <a:pt x="11354" y="158"/>
                  <a:pt x="11484" y="257"/>
                </a:cubicBezTo>
                <a:close/>
                <a:moveTo>
                  <a:pt x="7121" y="392"/>
                </a:moveTo>
                <a:cubicBezTo>
                  <a:pt x="7140" y="494"/>
                  <a:pt x="7160" y="510"/>
                  <a:pt x="7203" y="460"/>
                </a:cubicBezTo>
                <a:cubicBezTo>
                  <a:pt x="7234" y="424"/>
                  <a:pt x="7373" y="392"/>
                  <a:pt x="7512" y="390"/>
                </a:cubicBezTo>
                <a:cubicBezTo>
                  <a:pt x="7760" y="386"/>
                  <a:pt x="7763" y="388"/>
                  <a:pt x="7763" y="566"/>
                </a:cubicBezTo>
                <a:cubicBezTo>
                  <a:pt x="7763" y="743"/>
                  <a:pt x="7760" y="745"/>
                  <a:pt x="7502" y="747"/>
                </a:cubicBezTo>
                <a:cubicBezTo>
                  <a:pt x="7358" y="748"/>
                  <a:pt x="7228" y="721"/>
                  <a:pt x="7213" y="687"/>
                </a:cubicBezTo>
                <a:cubicBezTo>
                  <a:pt x="7196" y="646"/>
                  <a:pt x="7167" y="648"/>
                  <a:pt x="7130" y="692"/>
                </a:cubicBezTo>
                <a:cubicBezTo>
                  <a:pt x="7088" y="740"/>
                  <a:pt x="7067" y="736"/>
                  <a:pt x="7050" y="674"/>
                </a:cubicBezTo>
                <a:cubicBezTo>
                  <a:pt x="7021" y="565"/>
                  <a:pt x="6849" y="581"/>
                  <a:pt x="6797" y="697"/>
                </a:cubicBezTo>
                <a:cubicBezTo>
                  <a:pt x="6770" y="759"/>
                  <a:pt x="6758" y="704"/>
                  <a:pt x="6757" y="522"/>
                </a:cubicBezTo>
                <a:cubicBezTo>
                  <a:pt x="6756" y="233"/>
                  <a:pt x="6781" y="199"/>
                  <a:pt x="6872" y="366"/>
                </a:cubicBezTo>
                <a:cubicBezTo>
                  <a:pt x="6929" y="470"/>
                  <a:pt x="6934" y="470"/>
                  <a:pt x="6991" y="366"/>
                </a:cubicBezTo>
                <a:cubicBezTo>
                  <a:pt x="7069" y="224"/>
                  <a:pt x="7091" y="229"/>
                  <a:pt x="7121" y="392"/>
                </a:cubicBezTo>
                <a:close/>
                <a:moveTo>
                  <a:pt x="8887" y="619"/>
                </a:moveTo>
                <a:cubicBezTo>
                  <a:pt x="8900" y="664"/>
                  <a:pt x="8899" y="718"/>
                  <a:pt x="8884" y="739"/>
                </a:cubicBezTo>
                <a:cubicBezTo>
                  <a:pt x="8869" y="759"/>
                  <a:pt x="8859" y="722"/>
                  <a:pt x="8861" y="657"/>
                </a:cubicBezTo>
                <a:cubicBezTo>
                  <a:pt x="8863" y="584"/>
                  <a:pt x="8873" y="569"/>
                  <a:pt x="8887" y="619"/>
                </a:cubicBezTo>
                <a:close/>
                <a:moveTo>
                  <a:pt x="7960" y="444"/>
                </a:moveTo>
                <a:cubicBezTo>
                  <a:pt x="7945" y="478"/>
                  <a:pt x="7924" y="506"/>
                  <a:pt x="7914" y="506"/>
                </a:cubicBezTo>
                <a:cubicBezTo>
                  <a:pt x="7903" y="506"/>
                  <a:pt x="7895" y="478"/>
                  <a:pt x="7895" y="444"/>
                </a:cubicBezTo>
                <a:cubicBezTo>
                  <a:pt x="7895" y="410"/>
                  <a:pt x="7915" y="382"/>
                  <a:pt x="7941" y="382"/>
                </a:cubicBezTo>
                <a:cubicBezTo>
                  <a:pt x="7966" y="382"/>
                  <a:pt x="7975" y="410"/>
                  <a:pt x="7960" y="444"/>
                </a:cubicBezTo>
                <a:close/>
                <a:moveTo>
                  <a:pt x="8901" y="444"/>
                </a:moveTo>
                <a:cubicBezTo>
                  <a:pt x="8901" y="478"/>
                  <a:pt x="8893" y="506"/>
                  <a:pt x="8882" y="506"/>
                </a:cubicBezTo>
                <a:cubicBezTo>
                  <a:pt x="8871" y="506"/>
                  <a:pt x="8851" y="478"/>
                  <a:pt x="8836" y="444"/>
                </a:cubicBezTo>
                <a:cubicBezTo>
                  <a:pt x="8821" y="410"/>
                  <a:pt x="8829" y="382"/>
                  <a:pt x="8855" y="382"/>
                </a:cubicBezTo>
                <a:cubicBezTo>
                  <a:pt x="8880" y="382"/>
                  <a:pt x="8901" y="410"/>
                  <a:pt x="8901" y="444"/>
                </a:cubicBezTo>
                <a:close/>
                <a:moveTo>
                  <a:pt x="13738" y="444"/>
                </a:moveTo>
                <a:cubicBezTo>
                  <a:pt x="13723" y="478"/>
                  <a:pt x="13704" y="506"/>
                  <a:pt x="13694" y="506"/>
                </a:cubicBezTo>
                <a:cubicBezTo>
                  <a:pt x="13685" y="506"/>
                  <a:pt x="13666" y="478"/>
                  <a:pt x="13651" y="444"/>
                </a:cubicBezTo>
                <a:cubicBezTo>
                  <a:pt x="13636" y="410"/>
                  <a:pt x="13656" y="382"/>
                  <a:pt x="13694" y="382"/>
                </a:cubicBezTo>
                <a:cubicBezTo>
                  <a:pt x="13733" y="382"/>
                  <a:pt x="13753" y="410"/>
                  <a:pt x="13738" y="444"/>
                </a:cubicBezTo>
                <a:close/>
                <a:moveTo>
                  <a:pt x="14578" y="370"/>
                </a:moveTo>
                <a:cubicBezTo>
                  <a:pt x="14591" y="415"/>
                  <a:pt x="14589" y="469"/>
                  <a:pt x="14574" y="489"/>
                </a:cubicBezTo>
                <a:cubicBezTo>
                  <a:pt x="14560" y="510"/>
                  <a:pt x="14550" y="473"/>
                  <a:pt x="14551" y="408"/>
                </a:cubicBezTo>
                <a:cubicBezTo>
                  <a:pt x="14554" y="335"/>
                  <a:pt x="14564" y="320"/>
                  <a:pt x="14578" y="370"/>
                </a:cubicBezTo>
                <a:close/>
                <a:moveTo>
                  <a:pt x="14285" y="195"/>
                </a:moveTo>
                <a:cubicBezTo>
                  <a:pt x="14285" y="325"/>
                  <a:pt x="14264" y="382"/>
                  <a:pt x="14215" y="382"/>
                </a:cubicBezTo>
                <a:cubicBezTo>
                  <a:pt x="14165" y="382"/>
                  <a:pt x="14154" y="350"/>
                  <a:pt x="14176" y="273"/>
                </a:cubicBezTo>
                <a:cubicBezTo>
                  <a:pt x="14194" y="213"/>
                  <a:pt x="14209" y="129"/>
                  <a:pt x="14210" y="86"/>
                </a:cubicBezTo>
                <a:cubicBezTo>
                  <a:pt x="14215" y="-83"/>
                  <a:pt x="14285" y="19"/>
                  <a:pt x="14285" y="19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89" name="Mean change, Chl (mg m-3 d-1)"/>
          <p:cNvSpPr txBox="1"/>
          <p:nvPr/>
        </p:nvSpPr>
        <p:spPr>
          <a:xfrm>
            <a:off x="1433341" y="1803374"/>
            <a:ext cx="9210795" cy="100647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>
              <a:defRPr sz="5000"/>
            </a:pPr>
            <a:r>
              <a:t> Mean change, Chl (mg m</a:t>
            </a:r>
            <a:r>
              <a:rPr baseline="31999"/>
              <a:t>-3</a:t>
            </a:r>
            <a:r>
              <a:t> d</a:t>
            </a:r>
            <a:r>
              <a:rPr baseline="31999"/>
              <a:t>-1</a:t>
            </a:r>
            <a:r>
              <a:t>)</a:t>
            </a:r>
          </a:p>
        </p:txBody>
      </p:sp>
      <p:sp>
        <p:nvSpPr>
          <p:cNvPr id="190" name="Mean change, SST (°C d-1)"/>
          <p:cNvSpPr txBox="1"/>
          <p:nvPr/>
        </p:nvSpPr>
        <p:spPr>
          <a:xfrm>
            <a:off x="13486769" y="1803374"/>
            <a:ext cx="8826185" cy="100647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>
              <a:defRPr sz="5000"/>
            </a:pPr>
            <a:r>
              <a:t> Mean change, SST (°C d</a:t>
            </a:r>
            <a:r>
              <a:rPr baseline="31999"/>
              <a:t>-1</a:t>
            </a:r>
            <a:r>
              <a:t>)</a:t>
            </a:r>
          </a:p>
        </p:txBody>
      </p:sp>
      <p:sp>
        <p:nvSpPr>
          <p:cNvPr id="191" name="Rectangle"/>
          <p:cNvSpPr/>
          <p:nvPr/>
        </p:nvSpPr>
        <p:spPr>
          <a:xfrm>
            <a:off x="11364266" y="2821158"/>
            <a:ext cx="1531247" cy="86913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92" name="Rectangle"/>
          <p:cNvSpPr/>
          <p:nvPr/>
        </p:nvSpPr>
        <p:spPr>
          <a:xfrm>
            <a:off x="23155902" y="2512317"/>
            <a:ext cx="1531248" cy="86913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93" name="Rectangle"/>
          <p:cNvSpPr/>
          <p:nvPr/>
        </p:nvSpPr>
        <p:spPr>
          <a:xfrm>
            <a:off x="-692060" y="2821158"/>
            <a:ext cx="1531247" cy="86913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94" name="0.25"/>
          <p:cNvSpPr txBox="1"/>
          <p:nvPr/>
        </p:nvSpPr>
        <p:spPr>
          <a:xfrm>
            <a:off x="11297671" y="2627752"/>
            <a:ext cx="1045287" cy="765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600"/>
            </a:lvl1pPr>
          </a:lstStyle>
          <a:p>
            <a:pPr/>
            <a:r>
              <a:t>0.25</a:t>
            </a:r>
          </a:p>
        </p:txBody>
      </p:sp>
      <p:sp>
        <p:nvSpPr>
          <p:cNvPr id="195" name="0"/>
          <p:cNvSpPr txBox="1"/>
          <p:nvPr/>
        </p:nvSpPr>
        <p:spPr>
          <a:xfrm>
            <a:off x="11343422" y="6475412"/>
            <a:ext cx="409779" cy="765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600"/>
            </a:lvl1pPr>
          </a:lstStyle>
          <a:p>
            <a:pPr/>
            <a:r>
              <a:t>0</a:t>
            </a:r>
          </a:p>
        </p:txBody>
      </p:sp>
      <p:sp>
        <p:nvSpPr>
          <p:cNvPr id="196" name="-0.25"/>
          <p:cNvSpPr txBox="1"/>
          <p:nvPr/>
        </p:nvSpPr>
        <p:spPr>
          <a:xfrm>
            <a:off x="11272347" y="10323072"/>
            <a:ext cx="1197535" cy="765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600"/>
            </a:lvl1pPr>
          </a:lstStyle>
          <a:p>
            <a:pPr/>
            <a:r>
              <a:t>-0.25</a:t>
            </a:r>
          </a:p>
        </p:txBody>
      </p:sp>
      <p:sp>
        <p:nvSpPr>
          <p:cNvPr id="197" name="0.25"/>
          <p:cNvSpPr txBox="1"/>
          <p:nvPr/>
        </p:nvSpPr>
        <p:spPr>
          <a:xfrm>
            <a:off x="23169713" y="2603594"/>
            <a:ext cx="1045288" cy="765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600"/>
            </a:lvl1pPr>
          </a:lstStyle>
          <a:p>
            <a:pPr/>
            <a:r>
              <a:t>0.25</a:t>
            </a:r>
          </a:p>
        </p:txBody>
      </p:sp>
      <p:sp>
        <p:nvSpPr>
          <p:cNvPr id="198" name="0"/>
          <p:cNvSpPr txBox="1"/>
          <p:nvPr/>
        </p:nvSpPr>
        <p:spPr>
          <a:xfrm>
            <a:off x="23215464" y="6451255"/>
            <a:ext cx="409779" cy="765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600"/>
            </a:lvl1pPr>
          </a:lstStyle>
          <a:p>
            <a:pPr/>
            <a:r>
              <a:t>0</a:t>
            </a:r>
          </a:p>
        </p:txBody>
      </p:sp>
      <p:sp>
        <p:nvSpPr>
          <p:cNvPr id="199" name="-0.25"/>
          <p:cNvSpPr txBox="1"/>
          <p:nvPr/>
        </p:nvSpPr>
        <p:spPr>
          <a:xfrm>
            <a:off x="23144390" y="10298915"/>
            <a:ext cx="1197534" cy="765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600"/>
            </a:lvl1pPr>
          </a:lstStyle>
          <a:p>
            <a:pPr/>
            <a:r>
              <a:t>-0.25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rimary Production Using a Lagrangian Frame…"/>
          <p:cNvSpPr txBox="1"/>
          <p:nvPr>
            <p:ph type="title"/>
          </p:nvPr>
        </p:nvSpPr>
        <p:spPr>
          <a:xfrm>
            <a:off x="2522537" y="2880270"/>
            <a:ext cx="18012272" cy="7955460"/>
          </a:xfrm>
          <a:prstGeom prst="rect">
            <a:avLst/>
          </a:prstGeom>
        </p:spPr>
        <p:txBody>
          <a:bodyPr/>
          <a:lstStyle/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  <a:r>
              <a:t>Primary Production Using a Lagrangian Frame</a:t>
            </a:r>
          </a:p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</a:p>
          <a:p>
            <a:pPr algn="l">
              <a:defRPr sz="6400">
                <a:solidFill>
                  <a:schemeClr val="accent5"/>
                </a:solidFill>
                <a:latin typeface="+mj-lt"/>
                <a:ea typeface="+mj-ea"/>
                <a:cs typeface="+mj-cs"/>
                <a:sym typeface="Avenir Book"/>
              </a:defRPr>
            </a:pPr>
            <a:r>
              <a:t>Dominating timescales of variability</a:t>
            </a:r>
          </a:p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</a:p>
          <a:p>
            <a:pPr algn="l">
              <a:defRPr sz="6400">
                <a:latin typeface="+mj-lt"/>
                <a:ea typeface="+mj-ea"/>
                <a:cs typeface="+mj-cs"/>
                <a:sym typeface="Avenir Book"/>
              </a:defRPr>
            </a:pPr>
            <a:r>
              <a:t>Global Ocean Connectivity and Refuge Regions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400087"/>
            <a:ext cx="24384001" cy="89158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example_map.png" descr="example_map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491097" y="2985085"/>
            <a:ext cx="3277015" cy="2511025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Star"/>
          <p:cNvSpPr/>
          <p:nvPr/>
        </p:nvSpPr>
        <p:spPr>
          <a:xfrm>
            <a:off x="19258550" y="4183994"/>
            <a:ext cx="231112" cy="283764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56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06" name="CCI 4km resolution 63°W 42°N"/>
          <p:cNvSpPr txBox="1"/>
          <p:nvPr/>
        </p:nvSpPr>
        <p:spPr>
          <a:xfrm>
            <a:off x="6319736" y="1244203"/>
            <a:ext cx="11744529" cy="128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/>
            <a:r>
              <a:t>CCI 4km resolution 63°W 42°N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797979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venir Book"/>
        <a:ea typeface="Avenir Book"/>
        <a:cs typeface="Avenir Book"/>
      </a:majorFont>
      <a:minorFont>
        <a:latin typeface="Avenir Heavy"/>
        <a:ea typeface="Avenir Heavy"/>
        <a:cs typeface="Avenir Heavy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6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38100" dist="12700" dir="540000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600" u="none" kumimoji="0" normalizeH="0">
            <a:ln>
              <a:noFill/>
            </a:ln>
            <a:solidFill>
              <a:srgbClr val="797979"/>
            </a:solidFill>
            <a:effectLst/>
            <a:uFillTx/>
            <a:latin typeface="+mj-lt"/>
            <a:ea typeface="+mj-ea"/>
            <a:cs typeface="+mj-cs"/>
            <a:sym typeface="Avenir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venir Book"/>
        <a:ea typeface="Avenir Book"/>
        <a:cs typeface="Avenir Book"/>
      </a:majorFont>
      <a:minorFont>
        <a:latin typeface="Avenir Heavy"/>
        <a:ea typeface="Avenir Heavy"/>
        <a:cs typeface="Avenir Heavy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6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38100" dist="12700" dir="540000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600" u="none" kumimoji="0" normalizeH="0">
            <a:ln>
              <a:noFill/>
            </a:ln>
            <a:solidFill>
              <a:srgbClr val="797979"/>
            </a:solidFill>
            <a:effectLst/>
            <a:uFillTx/>
            <a:latin typeface="+mj-lt"/>
            <a:ea typeface="+mj-ea"/>
            <a:cs typeface="+mj-cs"/>
            <a:sym typeface="Avenir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